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26"/>
  </p:notesMasterIdLst>
  <p:sldIdLst>
    <p:sldId id="257" r:id="rId6"/>
    <p:sldId id="288" r:id="rId7"/>
    <p:sldId id="290" r:id="rId8"/>
    <p:sldId id="291" r:id="rId9"/>
    <p:sldId id="289" r:id="rId10"/>
    <p:sldId id="299" r:id="rId11"/>
    <p:sldId id="259" r:id="rId12"/>
    <p:sldId id="285" r:id="rId13"/>
    <p:sldId id="298" r:id="rId14"/>
    <p:sldId id="271" r:id="rId15"/>
    <p:sldId id="287" r:id="rId16"/>
    <p:sldId id="286" r:id="rId17"/>
    <p:sldId id="267" r:id="rId18"/>
    <p:sldId id="272" r:id="rId19"/>
    <p:sldId id="292" r:id="rId20"/>
    <p:sldId id="296" r:id="rId21"/>
    <p:sldId id="301" r:id="rId22"/>
    <p:sldId id="302" r:id="rId23"/>
    <p:sldId id="303"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23A"/>
    <a:srgbClr val="F4801F"/>
    <a:srgbClr val="C8B930"/>
    <a:srgbClr val="83C1EA"/>
    <a:srgbClr val="FAFAFA"/>
    <a:srgbClr val="C8B82F"/>
    <a:srgbClr val="333333"/>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405" autoAdjust="0"/>
  </p:normalViewPr>
  <p:slideViewPr>
    <p:cSldViewPr snapToGrid="0">
      <p:cViewPr varScale="1">
        <p:scale>
          <a:sx n="53" d="100"/>
          <a:sy n="53" d="100"/>
        </p:scale>
        <p:origin x="196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3AFEC-C6B7-4E25-91BD-EF241AEB141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D34BD71-2F89-4122-A8FE-5045B2A0FC8C}">
      <dgm:prSet phldrT="[Text]"/>
      <dgm:spPr>
        <a:solidFill>
          <a:srgbClr val="C8B930"/>
        </a:solidFill>
      </dgm:spPr>
      <dgm:t>
        <a:bodyPr/>
        <a:lstStyle/>
        <a:p>
          <a:pPr>
            <a:buFont typeface="+mj-lt"/>
            <a:buAutoNum type="alphaUcPeriod"/>
          </a:pPr>
          <a:r>
            <a:rPr lang="en-US" dirty="0"/>
            <a:t>Leadership</a:t>
          </a:r>
        </a:p>
      </dgm:t>
    </dgm:pt>
    <dgm:pt modelId="{A5945084-F95B-4080-870A-E6AEB0120B06}" type="parTrans" cxnId="{DBB99CDA-68C3-4173-9CA6-E24534490363}">
      <dgm:prSet/>
      <dgm:spPr/>
      <dgm:t>
        <a:bodyPr/>
        <a:lstStyle/>
        <a:p>
          <a:endParaRPr lang="en-US">
            <a:solidFill>
              <a:schemeClr val="bg1"/>
            </a:solidFill>
          </a:endParaRPr>
        </a:p>
      </dgm:t>
    </dgm:pt>
    <dgm:pt modelId="{EC55ECFF-5FF1-475E-8A0B-E8BD5F01D654}" type="sibTrans" cxnId="{DBB99CDA-68C3-4173-9CA6-E24534490363}">
      <dgm:prSet/>
      <dgm:spPr/>
      <dgm:t>
        <a:bodyPr/>
        <a:lstStyle/>
        <a:p>
          <a:endParaRPr lang="en-US">
            <a:solidFill>
              <a:schemeClr val="bg1"/>
            </a:solidFill>
          </a:endParaRPr>
        </a:p>
      </dgm:t>
    </dgm:pt>
    <dgm:pt modelId="{FB757783-A4A6-4A1B-BC65-D364E6AFD74D}">
      <dgm:prSet phldrT="[Text]"/>
      <dgm:spPr>
        <a:solidFill>
          <a:srgbClr val="C8B930"/>
        </a:solidFill>
      </dgm:spPr>
      <dgm:t>
        <a:bodyPr/>
        <a:lstStyle/>
        <a:p>
          <a:pPr>
            <a:buFont typeface="+mj-lt"/>
            <a:buAutoNum type="alphaUcPeriod" startAt="7"/>
          </a:pPr>
          <a:r>
            <a:rPr lang="en-US" dirty="0"/>
            <a:t>Municipal Social Services</a:t>
          </a:r>
        </a:p>
      </dgm:t>
    </dgm:pt>
    <dgm:pt modelId="{3AAA929E-D461-491C-8F8D-B99E4098CCFF}" type="parTrans" cxnId="{26E01288-EFCA-44B9-9AB8-A4F6F823163B}">
      <dgm:prSet/>
      <dgm:spPr/>
      <dgm:t>
        <a:bodyPr/>
        <a:lstStyle/>
        <a:p>
          <a:endParaRPr lang="en-US">
            <a:solidFill>
              <a:schemeClr val="bg1"/>
            </a:solidFill>
          </a:endParaRPr>
        </a:p>
      </dgm:t>
    </dgm:pt>
    <dgm:pt modelId="{2B6311D7-71A9-4DB0-A9D1-F90C59686FC1}" type="sibTrans" cxnId="{26E01288-EFCA-44B9-9AB8-A4F6F823163B}">
      <dgm:prSet/>
      <dgm:spPr/>
      <dgm:t>
        <a:bodyPr/>
        <a:lstStyle/>
        <a:p>
          <a:endParaRPr lang="en-US">
            <a:solidFill>
              <a:schemeClr val="bg1"/>
            </a:solidFill>
          </a:endParaRPr>
        </a:p>
      </dgm:t>
    </dgm:pt>
    <dgm:pt modelId="{40836045-2AD3-494C-8D09-F335F723AFF8}">
      <dgm:prSet/>
      <dgm:spPr>
        <a:solidFill>
          <a:srgbClr val="F4801F"/>
        </a:solidFill>
      </dgm:spPr>
      <dgm:t>
        <a:bodyPr/>
        <a:lstStyle/>
        <a:p>
          <a:r>
            <a:rPr lang="en-US" dirty="0"/>
            <a:t>Commitment of Resources</a:t>
          </a:r>
        </a:p>
      </dgm:t>
    </dgm:pt>
    <dgm:pt modelId="{C852F2FC-91D9-4375-B103-23C0519A687B}" type="parTrans" cxnId="{34DD51EA-F6E1-477A-910E-8753A41C4EF8}">
      <dgm:prSet/>
      <dgm:spPr/>
      <dgm:t>
        <a:bodyPr/>
        <a:lstStyle/>
        <a:p>
          <a:endParaRPr lang="en-US">
            <a:solidFill>
              <a:schemeClr val="bg1"/>
            </a:solidFill>
          </a:endParaRPr>
        </a:p>
      </dgm:t>
    </dgm:pt>
    <dgm:pt modelId="{36B15AE0-9E40-408A-8550-C514ED7ECDC1}" type="sibTrans" cxnId="{34DD51EA-F6E1-477A-910E-8753A41C4EF8}">
      <dgm:prSet/>
      <dgm:spPr/>
      <dgm:t>
        <a:bodyPr/>
        <a:lstStyle/>
        <a:p>
          <a:endParaRPr lang="en-US">
            <a:solidFill>
              <a:schemeClr val="bg1"/>
            </a:solidFill>
          </a:endParaRPr>
        </a:p>
      </dgm:t>
    </dgm:pt>
    <dgm:pt modelId="{892049A8-E4C8-4A44-9469-A5A6ED9C9671}">
      <dgm:prSet/>
      <dgm:spPr>
        <a:solidFill>
          <a:srgbClr val="83C1EA"/>
        </a:solidFill>
      </dgm:spPr>
      <dgm:t>
        <a:bodyPr/>
        <a:lstStyle/>
        <a:p>
          <a:r>
            <a:rPr lang="en-US" dirty="0"/>
            <a:t>Planning, Implementation &amp; Measurement</a:t>
          </a:r>
        </a:p>
      </dgm:t>
    </dgm:pt>
    <dgm:pt modelId="{67F5C3A4-199C-483F-94CE-636A4BC36481}" type="parTrans" cxnId="{0AD13FE7-87B1-4409-A8E3-783D4988D9FF}">
      <dgm:prSet/>
      <dgm:spPr/>
      <dgm:t>
        <a:bodyPr/>
        <a:lstStyle/>
        <a:p>
          <a:endParaRPr lang="en-US">
            <a:solidFill>
              <a:schemeClr val="bg1"/>
            </a:solidFill>
          </a:endParaRPr>
        </a:p>
      </dgm:t>
    </dgm:pt>
    <dgm:pt modelId="{2115D636-608A-44CC-B909-462E15DE3257}" type="sibTrans" cxnId="{0AD13FE7-87B1-4409-A8E3-783D4988D9FF}">
      <dgm:prSet/>
      <dgm:spPr/>
      <dgm:t>
        <a:bodyPr/>
        <a:lstStyle/>
        <a:p>
          <a:endParaRPr lang="en-US">
            <a:solidFill>
              <a:schemeClr val="bg1"/>
            </a:solidFill>
          </a:endParaRPr>
        </a:p>
      </dgm:t>
    </dgm:pt>
    <dgm:pt modelId="{E5179E1C-6D18-427F-8053-D078A8384801}">
      <dgm:prSet/>
      <dgm:spPr>
        <a:solidFill>
          <a:srgbClr val="C8B930"/>
        </a:solidFill>
      </dgm:spPr>
      <dgm:t>
        <a:bodyPr/>
        <a:lstStyle/>
        <a:p>
          <a:r>
            <a:rPr lang="en-US" dirty="0"/>
            <a:t>Human Resource Policies &amp; Practices</a:t>
          </a:r>
        </a:p>
      </dgm:t>
    </dgm:pt>
    <dgm:pt modelId="{5E16820E-98D9-4A9E-8610-ED0DCFCA2625}" type="parTrans" cxnId="{A858A880-B7FA-4491-83B1-7440558A6A9B}">
      <dgm:prSet/>
      <dgm:spPr/>
      <dgm:t>
        <a:bodyPr/>
        <a:lstStyle/>
        <a:p>
          <a:endParaRPr lang="en-US">
            <a:solidFill>
              <a:schemeClr val="bg1"/>
            </a:solidFill>
          </a:endParaRPr>
        </a:p>
      </dgm:t>
    </dgm:pt>
    <dgm:pt modelId="{0D57C13E-8897-451E-A7E4-E28BA524BFBF}" type="sibTrans" cxnId="{A858A880-B7FA-4491-83B1-7440558A6A9B}">
      <dgm:prSet/>
      <dgm:spPr/>
      <dgm:t>
        <a:bodyPr/>
        <a:lstStyle/>
        <a:p>
          <a:endParaRPr lang="en-US">
            <a:solidFill>
              <a:schemeClr val="bg1"/>
            </a:solidFill>
          </a:endParaRPr>
        </a:p>
      </dgm:t>
    </dgm:pt>
    <dgm:pt modelId="{BE28049A-D2C0-4667-9D17-7C04728CF6A2}">
      <dgm:prSet/>
      <dgm:spPr>
        <a:solidFill>
          <a:srgbClr val="F4801F"/>
        </a:solidFill>
      </dgm:spPr>
      <dgm:t>
        <a:bodyPr/>
        <a:lstStyle/>
        <a:p>
          <a:r>
            <a:rPr lang="en-US" dirty="0"/>
            <a:t>Employee Engagement &amp; Education</a:t>
          </a:r>
        </a:p>
      </dgm:t>
    </dgm:pt>
    <dgm:pt modelId="{BD2413EC-498D-4E7E-9EA1-2CD2B014ECAA}" type="parTrans" cxnId="{822FEC8A-B75C-4FC5-A686-0F7BD893991E}">
      <dgm:prSet/>
      <dgm:spPr/>
      <dgm:t>
        <a:bodyPr/>
        <a:lstStyle/>
        <a:p>
          <a:endParaRPr lang="en-US">
            <a:solidFill>
              <a:schemeClr val="bg1"/>
            </a:solidFill>
          </a:endParaRPr>
        </a:p>
      </dgm:t>
    </dgm:pt>
    <dgm:pt modelId="{1CF08FE5-A183-400B-8890-F5684FEDA9C2}" type="sibTrans" cxnId="{822FEC8A-B75C-4FC5-A686-0F7BD893991E}">
      <dgm:prSet/>
      <dgm:spPr/>
      <dgm:t>
        <a:bodyPr/>
        <a:lstStyle/>
        <a:p>
          <a:endParaRPr lang="en-US">
            <a:solidFill>
              <a:schemeClr val="bg1"/>
            </a:solidFill>
          </a:endParaRPr>
        </a:p>
      </dgm:t>
    </dgm:pt>
    <dgm:pt modelId="{A62BCBA9-11C8-4323-B1EC-ED0663564E38}">
      <dgm:prSet/>
      <dgm:spPr>
        <a:solidFill>
          <a:srgbClr val="83C1EA"/>
        </a:solidFill>
      </dgm:spPr>
      <dgm:t>
        <a:bodyPr/>
        <a:lstStyle/>
        <a:p>
          <a:r>
            <a:rPr lang="en-US" dirty="0"/>
            <a:t>Infrastructure &amp; Land Use</a:t>
          </a:r>
        </a:p>
      </dgm:t>
    </dgm:pt>
    <dgm:pt modelId="{C559C194-92F9-42B6-8D12-BB3A894B823F}" type="parTrans" cxnId="{07C811AC-B2A6-4489-9B6C-6CA4822E6EE7}">
      <dgm:prSet/>
      <dgm:spPr/>
      <dgm:t>
        <a:bodyPr/>
        <a:lstStyle/>
        <a:p>
          <a:endParaRPr lang="en-US">
            <a:solidFill>
              <a:schemeClr val="bg1"/>
            </a:solidFill>
          </a:endParaRPr>
        </a:p>
      </dgm:t>
    </dgm:pt>
    <dgm:pt modelId="{453E753D-2118-4E5F-8CBD-720D6F804F36}" type="sibTrans" cxnId="{07C811AC-B2A6-4489-9B6C-6CA4822E6EE7}">
      <dgm:prSet/>
      <dgm:spPr/>
      <dgm:t>
        <a:bodyPr/>
        <a:lstStyle/>
        <a:p>
          <a:endParaRPr lang="en-US">
            <a:solidFill>
              <a:schemeClr val="bg1"/>
            </a:solidFill>
          </a:endParaRPr>
        </a:p>
      </dgm:t>
    </dgm:pt>
    <dgm:pt modelId="{876FABA2-FEAA-46AD-9B35-F959B946D688}">
      <dgm:prSet/>
      <dgm:spPr>
        <a:solidFill>
          <a:srgbClr val="F4801F"/>
        </a:solidFill>
      </dgm:spPr>
      <dgm:t>
        <a:bodyPr/>
        <a:lstStyle/>
        <a:p>
          <a:r>
            <a:rPr lang="en-US" dirty="0"/>
            <a:t>Resident Engagement</a:t>
          </a:r>
        </a:p>
      </dgm:t>
    </dgm:pt>
    <dgm:pt modelId="{809E4AC8-34E8-484D-A887-F158F203E02F}" type="parTrans" cxnId="{5B8E4EB1-1E86-4506-A9A4-73205B0D590C}">
      <dgm:prSet/>
      <dgm:spPr/>
      <dgm:t>
        <a:bodyPr/>
        <a:lstStyle/>
        <a:p>
          <a:endParaRPr lang="en-US">
            <a:solidFill>
              <a:schemeClr val="bg1"/>
            </a:solidFill>
          </a:endParaRPr>
        </a:p>
      </dgm:t>
    </dgm:pt>
    <dgm:pt modelId="{CAA778EF-5C4E-40D4-8953-76ADECF25FEB}" type="sibTrans" cxnId="{5B8E4EB1-1E86-4506-A9A4-73205B0D590C}">
      <dgm:prSet/>
      <dgm:spPr/>
      <dgm:t>
        <a:bodyPr/>
        <a:lstStyle/>
        <a:p>
          <a:endParaRPr lang="en-US">
            <a:solidFill>
              <a:schemeClr val="bg1"/>
            </a:solidFill>
          </a:endParaRPr>
        </a:p>
      </dgm:t>
    </dgm:pt>
    <dgm:pt modelId="{E6400573-2CCD-4C34-9CD8-9414DB762291}">
      <dgm:prSet/>
      <dgm:spPr>
        <a:solidFill>
          <a:srgbClr val="83C1EA"/>
        </a:solidFill>
      </dgm:spPr>
      <dgm:t>
        <a:bodyPr/>
        <a:lstStyle/>
        <a:p>
          <a:r>
            <a:rPr lang="en-US" dirty="0"/>
            <a:t>Economic Development</a:t>
          </a:r>
        </a:p>
      </dgm:t>
    </dgm:pt>
    <dgm:pt modelId="{63C12EBE-D815-43D7-8619-5DB1CAFFEADB}" type="parTrans" cxnId="{4DF928C0-F76D-43FD-82B0-D94FF06491AD}">
      <dgm:prSet/>
      <dgm:spPr/>
      <dgm:t>
        <a:bodyPr/>
        <a:lstStyle/>
        <a:p>
          <a:endParaRPr lang="en-US">
            <a:solidFill>
              <a:schemeClr val="bg1"/>
            </a:solidFill>
          </a:endParaRPr>
        </a:p>
      </dgm:t>
    </dgm:pt>
    <dgm:pt modelId="{DF9BE144-DEAC-451C-8155-CE4C48257018}" type="sibTrans" cxnId="{4DF928C0-F76D-43FD-82B0-D94FF06491AD}">
      <dgm:prSet/>
      <dgm:spPr/>
      <dgm:t>
        <a:bodyPr/>
        <a:lstStyle/>
        <a:p>
          <a:endParaRPr lang="en-US">
            <a:solidFill>
              <a:schemeClr val="bg1"/>
            </a:solidFill>
          </a:endParaRPr>
        </a:p>
      </dgm:t>
    </dgm:pt>
    <dgm:pt modelId="{42ABF1F0-2BA0-4075-8140-559ADF904B1D}">
      <dgm:prSet/>
      <dgm:spPr>
        <a:solidFill>
          <a:srgbClr val="C8B930"/>
        </a:solidFill>
      </dgm:spPr>
      <dgm:t>
        <a:bodyPr/>
        <a:lstStyle/>
        <a:p>
          <a:r>
            <a:rPr lang="en-US" dirty="0"/>
            <a:t>Emergency &amp; Protective Services</a:t>
          </a:r>
        </a:p>
      </dgm:t>
    </dgm:pt>
    <dgm:pt modelId="{9B288184-BFFB-4FE3-BF47-C92CC33AE8E9}" type="parTrans" cxnId="{A10E2508-0A7A-4D8E-82A5-3ED65D098329}">
      <dgm:prSet/>
      <dgm:spPr/>
      <dgm:t>
        <a:bodyPr/>
        <a:lstStyle/>
        <a:p>
          <a:endParaRPr lang="en-US">
            <a:solidFill>
              <a:schemeClr val="bg1"/>
            </a:solidFill>
          </a:endParaRPr>
        </a:p>
      </dgm:t>
    </dgm:pt>
    <dgm:pt modelId="{426C86DE-E8BE-40C4-BF8D-926B6C9E5005}" type="sibTrans" cxnId="{A10E2508-0A7A-4D8E-82A5-3ED65D098329}">
      <dgm:prSet/>
      <dgm:spPr/>
      <dgm:t>
        <a:bodyPr/>
        <a:lstStyle/>
        <a:p>
          <a:endParaRPr lang="en-US">
            <a:solidFill>
              <a:schemeClr val="bg1"/>
            </a:solidFill>
          </a:endParaRPr>
        </a:p>
      </dgm:t>
    </dgm:pt>
    <dgm:pt modelId="{45E9D5BC-025D-40CD-B862-7821B5353C15}">
      <dgm:prSet/>
      <dgm:spPr>
        <a:solidFill>
          <a:srgbClr val="F4801F"/>
        </a:solidFill>
      </dgm:spPr>
      <dgm:t>
        <a:bodyPr/>
        <a:lstStyle/>
        <a:p>
          <a:r>
            <a:rPr lang="en-US" dirty="0"/>
            <a:t>Transit Services</a:t>
          </a:r>
        </a:p>
      </dgm:t>
    </dgm:pt>
    <dgm:pt modelId="{B335C709-6230-4F7F-A411-DC812A4458FA}" type="parTrans" cxnId="{59B057AB-6C9D-46C6-AED6-D24361485865}">
      <dgm:prSet/>
      <dgm:spPr/>
      <dgm:t>
        <a:bodyPr/>
        <a:lstStyle/>
        <a:p>
          <a:endParaRPr lang="en-US">
            <a:solidFill>
              <a:schemeClr val="bg1"/>
            </a:solidFill>
          </a:endParaRPr>
        </a:p>
      </dgm:t>
    </dgm:pt>
    <dgm:pt modelId="{8C872F49-04EF-4B16-BF4D-E0F1C5D77241}" type="sibTrans" cxnId="{59B057AB-6C9D-46C6-AED6-D24361485865}">
      <dgm:prSet/>
      <dgm:spPr/>
      <dgm:t>
        <a:bodyPr/>
        <a:lstStyle/>
        <a:p>
          <a:endParaRPr lang="en-US">
            <a:solidFill>
              <a:schemeClr val="bg1"/>
            </a:solidFill>
          </a:endParaRPr>
        </a:p>
      </dgm:t>
    </dgm:pt>
    <dgm:pt modelId="{B5C2BA13-6EE3-4ABF-913B-8D63B6693B3D}">
      <dgm:prSet/>
      <dgm:spPr>
        <a:solidFill>
          <a:srgbClr val="83C1EA"/>
        </a:solidFill>
      </dgm:spPr>
      <dgm:t>
        <a:bodyPr/>
        <a:lstStyle/>
        <a:p>
          <a:r>
            <a:rPr lang="en-US" dirty="0"/>
            <a:t>Housing</a:t>
          </a:r>
        </a:p>
      </dgm:t>
    </dgm:pt>
    <dgm:pt modelId="{862764D7-BAF1-4C30-947B-19022262866F}" type="parTrans" cxnId="{E656D7D1-28F5-4E88-9CE1-0F2007D94B93}">
      <dgm:prSet/>
      <dgm:spPr/>
      <dgm:t>
        <a:bodyPr/>
        <a:lstStyle/>
        <a:p>
          <a:endParaRPr lang="en-US">
            <a:solidFill>
              <a:schemeClr val="bg1"/>
            </a:solidFill>
          </a:endParaRPr>
        </a:p>
      </dgm:t>
    </dgm:pt>
    <dgm:pt modelId="{6FF77A17-DF1A-49E4-AB4B-96B25EBCF6AE}" type="sibTrans" cxnId="{E656D7D1-28F5-4E88-9CE1-0F2007D94B93}">
      <dgm:prSet/>
      <dgm:spPr/>
      <dgm:t>
        <a:bodyPr/>
        <a:lstStyle/>
        <a:p>
          <a:endParaRPr lang="en-US">
            <a:solidFill>
              <a:schemeClr val="bg1"/>
            </a:solidFill>
          </a:endParaRPr>
        </a:p>
      </dgm:t>
    </dgm:pt>
    <dgm:pt modelId="{2781E715-B98E-428A-8C8D-7EC209742C92}" type="pres">
      <dgm:prSet presAssocID="{0603AFEC-C6B7-4E25-91BD-EF241AEB1415}" presName="diagram" presStyleCnt="0">
        <dgm:presLayoutVars>
          <dgm:dir/>
          <dgm:resizeHandles val="exact"/>
        </dgm:presLayoutVars>
      </dgm:prSet>
      <dgm:spPr/>
    </dgm:pt>
    <dgm:pt modelId="{05017910-C07D-41C8-93D3-BA0D5D76AAF8}" type="pres">
      <dgm:prSet presAssocID="{7D34BD71-2F89-4122-A8FE-5045B2A0FC8C}" presName="node" presStyleLbl="node1" presStyleIdx="0" presStyleCnt="12">
        <dgm:presLayoutVars>
          <dgm:bulletEnabled val="1"/>
        </dgm:presLayoutVars>
      </dgm:prSet>
      <dgm:spPr/>
    </dgm:pt>
    <dgm:pt modelId="{8BB3BAE4-B268-4179-82B5-BA9F099D94A1}" type="pres">
      <dgm:prSet presAssocID="{EC55ECFF-5FF1-475E-8A0B-E8BD5F01D654}" presName="sibTrans" presStyleCnt="0"/>
      <dgm:spPr/>
    </dgm:pt>
    <dgm:pt modelId="{A9A3B87B-20A2-40CA-9EBE-0C93BA1D1493}" type="pres">
      <dgm:prSet presAssocID="{40836045-2AD3-494C-8D09-F335F723AFF8}" presName="node" presStyleLbl="node1" presStyleIdx="1" presStyleCnt="12">
        <dgm:presLayoutVars>
          <dgm:bulletEnabled val="1"/>
        </dgm:presLayoutVars>
      </dgm:prSet>
      <dgm:spPr/>
    </dgm:pt>
    <dgm:pt modelId="{4ECE697F-F2CC-455A-95DA-D464CE4272E0}" type="pres">
      <dgm:prSet presAssocID="{36B15AE0-9E40-408A-8550-C514ED7ECDC1}" presName="sibTrans" presStyleCnt="0"/>
      <dgm:spPr/>
    </dgm:pt>
    <dgm:pt modelId="{84AC7E07-5383-4869-A4C0-838D330DC375}" type="pres">
      <dgm:prSet presAssocID="{892049A8-E4C8-4A44-9469-A5A6ED9C9671}" presName="node" presStyleLbl="node1" presStyleIdx="2" presStyleCnt="12">
        <dgm:presLayoutVars>
          <dgm:bulletEnabled val="1"/>
        </dgm:presLayoutVars>
      </dgm:prSet>
      <dgm:spPr/>
    </dgm:pt>
    <dgm:pt modelId="{92E15075-872F-47C6-B978-7AC8C805F2CC}" type="pres">
      <dgm:prSet presAssocID="{2115D636-608A-44CC-B909-462E15DE3257}" presName="sibTrans" presStyleCnt="0"/>
      <dgm:spPr/>
    </dgm:pt>
    <dgm:pt modelId="{56AF8306-3851-48CC-A5F7-3E2ED08D73AB}" type="pres">
      <dgm:prSet presAssocID="{E5179E1C-6D18-427F-8053-D078A8384801}" presName="node" presStyleLbl="node1" presStyleIdx="3" presStyleCnt="12">
        <dgm:presLayoutVars>
          <dgm:bulletEnabled val="1"/>
        </dgm:presLayoutVars>
      </dgm:prSet>
      <dgm:spPr/>
    </dgm:pt>
    <dgm:pt modelId="{012B484F-F8C6-40B1-82BE-5F9512DBED90}" type="pres">
      <dgm:prSet presAssocID="{0D57C13E-8897-451E-A7E4-E28BA524BFBF}" presName="sibTrans" presStyleCnt="0"/>
      <dgm:spPr/>
    </dgm:pt>
    <dgm:pt modelId="{98350DE2-CDD5-4A74-B197-7993461D7355}" type="pres">
      <dgm:prSet presAssocID="{BE28049A-D2C0-4667-9D17-7C04728CF6A2}" presName="node" presStyleLbl="node1" presStyleIdx="4" presStyleCnt="12">
        <dgm:presLayoutVars>
          <dgm:bulletEnabled val="1"/>
        </dgm:presLayoutVars>
      </dgm:prSet>
      <dgm:spPr/>
    </dgm:pt>
    <dgm:pt modelId="{04E921C1-E0BF-4BA1-8DBB-5A792B1C2CED}" type="pres">
      <dgm:prSet presAssocID="{1CF08FE5-A183-400B-8890-F5684FEDA9C2}" presName="sibTrans" presStyleCnt="0"/>
      <dgm:spPr/>
    </dgm:pt>
    <dgm:pt modelId="{9EAA5C82-0FDF-47AC-99EF-496AB758D290}" type="pres">
      <dgm:prSet presAssocID="{A62BCBA9-11C8-4323-B1EC-ED0663564E38}" presName="node" presStyleLbl="node1" presStyleIdx="5" presStyleCnt="12">
        <dgm:presLayoutVars>
          <dgm:bulletEnabled val="1"/>
        </dgm:presLayoutVars>
      </dgm:prSet>
      <dgm:spPr/>
    </dgm:pt>
    <dgm:pt modelId="{A6D7A32F-FB02-425C-BF55-39C0E5DE4EC5}" type="pres">
      <dgm:prSet presAssocID="{453E753D-2118-4E5F-8CBD-720D6F804F36}" presName="sibTrans" presStyleCnt="0"/>
      <dgm:spPr/>
    </dgm:pt>
    <dgm:pt modelId="{D169D868-58B9-4ED5-B108-628510C40306}" type="pres">
      <dgm:prSet presAssocID="{FB757783-A4A6-4A1B-BC65-D364E6AFD74D}" presName="node" presStyleLbl="node1" presStyleIdx="6" presStyleCnt="12">
        <dgm:presLayoutVars>
          <dgm:bulletEnabled val="1"/>
        </dgm:presLayoutVars>
      </dgm:prSet>
      <dgm:spPr/>
    </dgm:pt>
    <dgm:pt modelId="{A1AFD763-F3A3-4B5A-9432-50F3C47C4E46}" type="pres">
      <dgm:prSet presAssocID="{2B6311D7-71A9-4DB0-A9D1-F90C59686FC1}" presName="sibTrans" presStyleCnt="0"/>
      <dgm:spPr/>
    </dgm:pt>
    <dgm:pt modelId="{46B44667-C259-4DD4-A912-81E06029096B}" type="pres">
      <dgm:prSet presAssocID="{876FABA2-FEAA-46AD-9B35-F959B946D688}" presName="node" presStyleLbl="node1" presStyleIdx="7" presStyleCnt="12">
        <dgm:presLayoutVars>
          <dgm:bulletEnabled val="1"/>
        </dgm:presLayoutVars>
      </dgm:prSet>
      <dgm:spPr/>
    </dgm:pt>
    <dgm:pt modelId="{45093B1F-7F8A-4BD0-92DF-B16F08345822}" type="pres">
      <dgm:prSet presAssocID="{CAA778EF-5C4E-40D4-8953-76ADECF25FEB}" presName="sibTrans" presStyleCnt="0"/>
      <dgm:spPr/>
    </dgm:pt>
    <dgm:pt modelId="{5A1C0ACD-4390-480B-8EB1-A00512C6546C}" type="pres">
      <dgm:prSet presAssocID="{E6400573-2CCD-4C34-9CD8-9414DB762291}" presName="node" presStyleLbl="node1" presStyleIdx="8" presStyleCnt="12">
        <dgm:presLayoutVars>
          <dgm:bulletEnabled val="1"/>
        </dgm:presLayoutVars>
      </dgm:prSet>
      <dgm:spPr/>
    </dgm:pt>
    <dgm:pt modelId="{E6A45D09-726D-4B4B-8D0F-63650D7E06C5}" type="pres">
      <dgm:prSet presAssocID="{DF9BE144-DEAC-451C-8155-CE4C48257018}" presName="sibTrans" presStyleCnt="0"/>
      <dgm:spPr/>
    </dgm:pt>
    <dgm:pt modelId="{002AC9BD-1C0E-4C6B-B195-0EBFBEDB380A}" type="pres">
      <dgm:prSet presAssocID="{42ABF1F0-2BA0-4075-8140-559ADF904B1D}" presName="node" presStyleLbl="node1" presStyleIdx="9" presStyleCnt="12">
        <dgm:presLayoutVars>
          <dgm:bulletEnabled val="1"/>
        </dgm:presLayoutVars>
      </dgm:prSet>
      <dgm:spPr/>
    </dgm:pt>
    <dgm:pt modelId="{FD0A0AE4-0952-40AA-9270-CC85CDFB09F9}" type="pres">
      <dgm:prSet presAssocID="{426C86DE-E8BE-40C4-BF8D-926B6C9E5005}" presName="sibTrans" presStyleCnt="0"/>
      <dgm:spPr/>
    </dgm:pt>
    <dgm:pt modelId="{42916AF2-561F-4ED4-9E2A-CBF348011743}" type="pres">
      <dgm:prSet presAssocID="{45E9D5BC-025D-40CD-B862-7821B5353C15}" presName="node" presStyleLbl="node1" presStyleIdx="10" presStyleCnt="12">
        <dgm:presLayoutVars>
          <dgm:bulletEnabled val="1"/>
        </dgm:presLayoutVars>
      </dgm:prSet>
      <dgm:spPr/>
    </dgm:pt>
    <dgm:pt modelId="{C7604829-14A6-4F2E-B3CC-359D6C8E8FE3}" type="pres">
      <dgm:prSet presAssocID="{8C872F49-04EF-4B16-BF4D-E0F1C5D77241}" presName="sibTrans" presStyleCnt="0"/>
      <dgm:spPr/>
    </dgm:pt>
    <dgm:pt modelId="{23442FF5-CAAC-45A4-8E1F-9BBD743693D3}" type="pres">
      <dgm:prSet presAssocID="{B5C2BA13-6EE3-4ABF-913B-8D63B6693B3D}" presName="node" presStyleLbl="node1" presStyleIdx="11" presStyleCnt="12">
        <dgm:presLayoutVars>
          <dgm:bulletEnabled val="1"/>
        </dgm:presLayoutVars>
      </dgm:prSet>
      <dgm:spPr/>
    </dgm:pt>
  </dgm:ptLst>
  <dgm:cxnLst>
    <dgm:cxn modelId="{A10E2508-0A7A-4D8E-82A5-3ED65D098329}" srcId="{0603AFEC-C6B7-4E25-91BD-EF241AEB1415}" destId="{42ABF1F0-2BA0-4075-8140-559ADF904B1D}" srcOrd="9" destOrd="0" parTransId="{9B288184-BFFB-4FE3-BF47-C92CC33AE8E9}" sibTransId="{426C86DE-E8BE-40C4-BF8D-926B6C9E5005}"/>
    <dgm:cxn modelId="{7B24DB19-8953-47A9-B827-C4FD6113367B}" type="presOf" srcId="{E5179E1C-6D18-427F-8053-D078A8384801}" destId="{56AF8306-3851-48CC-A5F7-3E2ED08D73AB}" srcOrd="0" destOrd="0" presId="urn:microsoft.com/office/officeart/2005/8/layout/default"/>
    <dgm:cxn modelId="{9688961B-42A8-458A-BBAE-5DB48D74261B}" type="presOf" srcId="{7D34BD71-2F89-4122-A8FE-5045B2A0FC8C}" destId="{05017910-C07D-41C8-93D3-BA0D5D76AAF8}" srcOrd="0" destOrd="0" presId="urn:microsoft.com/office/officeart/2005/8/layout/default"/>
    <dgm:cxn modelId="{4233FC1B-05BB-4FE5-BCCB-C07EED0C43A7}" type="presOf" srcId="{45E9D5BC-025D-40CD-B862-7821B5353C15}" destId="{42916AF2-561F-4ED4-9E2A-CBF348011743}" srcOrd="0" destOrd="0" presId="urn:microsoft.com/office/officeart/2005/8/layout/default"/>
    <dgm:cxn modelId="{0B702F1F-7D3A-4F31-BE89-37164C18E6D6}" type="presOf" srcId="{FB757783-A4A6-4A1B-BC65-D364E6AFD74D}" destId="{D169D868-58B9-4ED5-B108-628510C40306}" srcOrd="0" destOrd="0" presId="urn:microsoft.com/office/officeart/2005/8/layout/default"/>
    <dgm:cxn modelId="{4F632A30-EF59-4B07-9EE2-725B0EA18A85}" type="presOf" srcId="{E6400573-2CCD-4C34-9CD8-9414DB762291}" destId="{5A1C0ACD-4390-480B-8EB1-A00512C6546C}" srcOrd="0" destOrd="0" presId="urn:microsoft.com/office/officeart/2005/8/layout/default"/>
    <dgm:cxn modelId="{8A69B662-F545-43D9-B626-5E7D8F101164}" type="presOf" srcId="{BE28049A-D2C0-4667-9D17-7C04728CF6A2}" destId="{98350DE2-CDD5-4A74-B197-7993461D7355}" srcOrd="0" destOrd="0" presId="urn:microsoft.com/office/officeart/2005/8/layout/default"/>
    <dgm:cxn modelId="{8AFAB144-123A-4B04-8531-94164B3E98C3}" type="presOf" srcId="{40836045-2AD3-494C-8D09-F335F723AFF8}" destId="{A9A3B87B-20A2-40CA-9EBE-0C93BA1D1493}" srcOrd="0" destOrd="0" presId="urn:microsoft.com/office/officeart/2005/8/layout/default"/>
    <dgm:cxn modelId="{5C7D3A4F-B06A-499C-8590-AC91A97525AD}" type="presOf" srcId="{892049A8-E4C8-4A44-9469-A5A6ED9C9671}" destId="{84AC7E07-5383-4869-A4C0-838D330DC375}" srcOrd="0" destOrd="0" presId="urn:microsoft.com/office/officeart/2005/8/layout/default"/>
    <dgm:cxn modelId="{735AF159-A3CA-4C16-8F15-E33D91E84B68}" type="presOf" srcId="{42ABF1F0-2BA0-4075-8140-559ADF904B1D}" destId="{002AC9BD-1C0E-4C6B-B195-0EBFBEDB380A}" srcOrd="0" destOrd="0" presId="urn:microsoft.com/office/officeart/2005/8/layout/default"/>
    <dgm:cxn modelId="{A858A880-B7FA-4491-83B1-7440558A6A9B}" srcId="{0603AFEC-C6B7-4E25-91BD-EF241AEB1415}" destId="{E5179E1C-6D18-427F-8053-D078A8384801}" srcOrd="3" destOrd="0" parTransId="{5E16820E-98D9-4A9E-8610-ED0DCFCA2625}" sibTransId="{0D57C13E-8897-451E-A7E4-E28BA524BFBF}"/>
    <dgm:cxn modelId="{26E01288-EFCA-44B9-9AB8-A4F6F823163B}" srcId="{0603AFEC-C6B7-4E25-91BD-EF241AEB1415}" destId="{FB757783-A4A6-4A1B-BC65-D364E6AFD74D}" srcOrd="6" destOrd="0" parTransId="{3AAA929E-D461-491C-8F8D-B99E4098CCFF}" sibTransId="{2B6311D7-71A9-4DB0-A9D1-F90C59686FC1}"/>
    <dgm:cxn modelId="{822FEC8A-B75C-4FC5-A686-0F7BD893991E}" srcId="{0603AFEC-C6B7-4E25-91BD-EF241AEB1415}" destId="{BE28049A-D2C0-4667-9D17-7C04728CF6A2}" srcOrd="4" destOrd="0" parTransId="{BD2413EC-498D-4E7E-9EA1-2CD2B014ECAA}" sibTransId="{1CF08FE5-A183-400B-8890-F5684FEDA9C2}"/>
    <dgm:cxn modelId="{92D9919E-6347-4C66-8926-27EE905A412D}" type="presOf" srcId="{A62BCBA9-11C8-4323-B1EC-ED0663564E38}" destId="{9EAA5C82-0FDF-47AC-99EF-496AB758D290}" srcOrd="0" destOrd="0" presId="urn:microsoft.com/office/officeart/2005/8/layout/default"/>
    <dgm:cxn modelId="{59B057AB-6C9D-46C6-AED6-D24361485865}" srcId="{0603AFEC-C6B7-4E25-91BD-EF241AEB1415}" destId="{45E9D5BC-025D-40CD-B862-7821B5353C15}" srcOrd="10" destOrd="0" parTransId="{B335C709-6230-4F7F-A411-DC812A4458FA}" sibTransId="{8C872F49-04EF-4B16-BF4D-E0F1C5D77241}"/>
    <dgm:cxn modelId="{07C811AC-B2A6-4489-9B6C-6CA4822E6EE7}" srcId="{0603AFEC-C6B7-4E25-91BD-EF241AEB1415}" destId="{A62BCBA9-11C8-4323-B1EC-ED0663564E38}" srcOrd="5" destOrd="0" parTransId="{C559C194-92F9-42B6-8D12-BB3A894B823F}" sibTransId="{453E753D-2118-4E5F-8CBD-720D6F804F36}"/>
    <dgm:cxn modelId="{5B8E4EB1-1E86-4506-A9A4-73205B0D590C}" srcId="{0603AFEC-C6B7-4E25-91BD-EF241AEB1415}" destId="{876FABA2-FEAA-46AD-9B35-F959B946D688}" srcOrd="7" destOrd="0" parTransId="{809E4AC8-34E8-484D-A887-F158F203E02F}" sibTransId="{CAA778EF-5C4E-40D4-8953-76ADECF25FEB}"/>
    <dgm:cxn modelId="{8842DFB8-0D47-4062-BAB3-58B36D1BC9AE}" type="presOf" srcId="{0603AFEC-C6B7-4E25-91BD-EF241AEB1415}" destId="{2781E715-B98E-428A-8C8D-7EC209742C92}" srcOrd="0" destOrd="0" presId="urn:microsoft.com/office/officeart/2005/8/layout/default"/>
    <dgm:cxn modelId="{4DF928C0-F76D-43FD-82B0-D94FF06491AD}" srcId="{0603AFEC-C6B7-4E25-91BD-EF241AEB1415}" destId="{E6400573-2CCD-4C34-9CD8-9414DB762291}" srcOrd="8" destOrd="0" parTransId="{63C12EBE-D815-43D7-8619-5DB1CAFFEADB}" sibTransId="{DF9BE144-DEAC-451C-8155-CE4C48257018}"/>
    <dgm:cxn modelId="{E656D7D1-28F5-4E88-9CE1-0F2007D94B93}" srcId="{0603AFEC-C6B7-4E25-91BD-EF241AEB1415}" destId="{B5C2BA13-6EE3-4ABF-913B-8D63B6693B3D}" srcOrd="11" destOrd="0" parTransId="{862764D7-BAF1-4C30-947B-19022262866F}" sibTransId="{6FF77A17-DF1A-49E4-AB4B-96B25EBCF6AE}"/>
    <dgm:cxn modelId="{D2124CD5-30F7-44BF-8AB4-E900AADAC30E}" type="presOf" srcId="{B5C2BA13-6EE3-4ABF-913B-8D63B6693B3D}" destId="{23442FF5-CAAC-45A4-8E1F-9BBD743693D3}" srcOrd="0" destOrd="0" presId="urn:microsoft.com/office/officeart/2005/8/layout/default"/>
    <dgm:cxn modelId="{DBB99CDA-68C3-4173-9CA6-E24534490363}" srcId="{0603AFEC-C6B7-4E25-91BD-EF241AEB1415}" destId="{7D34BD71-2F89-4122-A8FE-5045B2A0FC8C}" srcOrd="0" destOrd="0" parTransId="{A5945084-F95B-4080-870A-E6AEB0120B06}" sibTransId="{EC55ECFF-5FF1-475E-8A0B-E8BD5F01D654}"/>
    <dgm:cxn modelId="{7D9BFEE5-8D13-480C-9D1A-488BF73D06E2}" type="presOf" srcId="{876FABA2-FEAA-46AD-9B35-F959B946D688}" destId="{46B44667-C259-4DD4-A912-81E06029096B}" srcOrd="0" destOrd="0" presId="urn:microsoft.com/office/officeart/2005/8/layout/default"/>
    <dgm:cxn modelId="{0AD13FE7-87B1-4409-A8E3-783D4988D9FF}" srcId="{0603AFEC-C6B7-4E25-91BD-EF241AEB1415}" destId="{892049A8-E4C8-4A44-9469-A5A6ED9C9671}" srcOrd="2" destOrd="0" parTransId="{67F5C3A4-199C-483F-94CE-636A4BC36481}" sibTransId="{2115D636-608A-44CC-B909-462E15DE3257}"/>
    <dgm:cxn modelId="{34DD51EA-F6E1-477A-910E-8753A41C4EF8}" srcId="{0603AFEC-C6B7-4E25-91BD-EF241AEB1415}" destId="{40836045-2AD3-494C-8D09-F335F723AFF8}" srcOrd="1" destOrd="0" parTransId="{C852F2FC-91D9-4375-B103-23C0519A687B}" sibTransId="{36B15AE0-9E40-408A-8550-C514ED7ECDC1}"/>
    <dgm:cxn modelId="{95369AA9-3D30-4CF8-8DB1-336EA8C7AD29}" type="presParOf" srcId="{2781E715-B98E-428A-8C8D-7EC209742C92}" destId="{05017910-C07D-41C8-93D3-BA0D5D76AAF8}" srcOrd="0" destOrd="0" presId="urn:microsoft.com/office/officeart/2005/8/layout/default"/>
    <dgm:cxn modelId="{76C6B58E-0896-4D2C-9A26-70EFB12C31AF}" type="presParOf" srcId="{2781E715-B98E-428A-8C8D-7EC209742C92}" destId="{8BB3BAE4-B268-4179-82B5-BA9F099D94A1}" srcOrd="1" destOrd="0" presId="urn:microsoft.com/office/officeart/2005/8/layout/default"/>
    <dgm:cxn modelId="{1C9E639E-D4E6-4BC4-B92F-D762F876C6E9}" type="presParOf" srcId="{2781E715-B98E-428A-8C8D-7EC209742C92}" destId="{A9A3B87B-20A2-40CA-9EBE-0C93BA1D1493}" srcOrd="2" destOrd="0" presId="urn:microsoft.com/office/officeart/2005/8/layout/default"/>
    <dgm:cxn modelId="{6B66E3A0-28DD-483E-B53F-E224436602D6}" type="presParOf" srcId="{2781E715-B98E-428A-8C8D-7EC209742C92}" destId="{4ECE697F-F2CC-455A-95DA-D464CE4272E0}" srcOrd="3" destOrd="0" presId="urn:microsoft.com/office/officeart/2005/8/layout/default"/>
    <dgm:cxn modelId="{00532470-62DA-4B72-8783-551BCC9B9BC6}" type="presParOf" srcId="{2781E715-B98E-428A-8C8D-7EC209742C92}" destId="{84AC7E07-5383-4869-A4C0-838D330DC375}" srcOrd="4" destOrd="0" presId="urn:microsoft.com/office/officeart/2005/8/layout/default"/>
    <dgm:cxn modelId="{1AF29DCE-9E34-437D-89B6-0E3375BAFC36}" type="presParOf" srcId="{2781E715-B98E-428A-8C8D-7EC209742C92}" destId="{92E15075-872F-47C6-B978-7AC8C805F2CC}" srcOrd="5" destOrd="0" presId="urn:microsoft.com/office/officeart/2005/8/layout/default"/>
    <dgm:cxn modelId="{A3C1D438-456A-47D4-AB00-F35E37657505}" type="presParOf" srcId="{2781E715-B98E-428A-8C8D-7EC209742C92}" destId="{56AF8306-3851-48CC-A5F7-3E2ED08D73AB}" srcOrd="6" destOrd="0" presId="urn:microsoft.com/office/officeart/2005/8/layout/default"/>
    <dgm:cxn modelId="{89F57831-073E-4B1E-8AA5-936086B0961E}" type="presParOf" srcId="{2781E715-B98E-428A-8C8D-7EC209742C92}" destId="{012B484F-F8C6-40B1-82BE-5F9512DBED90}" srcOrd="7" destOrd="0" presId="urn:microsoft.com/office/officeart/2005/8/layout/default"/>
    <dgm:cxn modelId="{268B7903-2097-47F6-91D2-1CBFE125A5BE}" type="presParOf" srcId="{2781E715-B98E-428A-8C8D-7EC209742C92}" destId="{98350DE2-CDD5-4A74-B197-7993461D7355}" srcOrd="8" destOrd="0" presId="urn:microsoft.com/office/officeart/2005/8/layout/default"/>
    <dgm:cxn modelId="{4EA2E5B4-0F85-4E26-883C-01430FDFDDDA}" type="presParOf" srcId="{2781E715-B98E-428A-8C8D-7EC209742C92}" destId="{04E921C1-E0BF-4BA1-8DBB-5A792B1C2CED}" srcOrd="9" destOrd="0" presId="urn:microsoft.com/office/officeart/2005/8/layout/default"/>
    <dgm:cxn modelId="{0F478C6D-C7EB-4D29-B6A7-E882CC5AF738}" type="presParOf" srcId="{2781E715-B98E-428A-8C8D-7EC209742C92}" destId="{9EAA5C82-0FDF-47AC-99EF-496AB758D290}" srcOrd="10" destOrd="0" presId="urn:microsoft.com/office/officeart/2005/8/layout/default"/>
    <dgm:cxn modelId="{30220CE6-C9E8-4FEF-B090-9AAA2008734E}" type="presParOf" srcId="{2781E715-B98E-428A-8C8D-7EC209742C92}" destId="{A6D7A32F-FB02-425C-BF55-39C0E5DE4EC5}" srcOrd="11" destOrd="0" presId="urn:microsoft.com/office/officeart/2005/8/layout/default"/>
    <dgm:cxn modelId="{2A356673-A359-47C5-A3CA-B90252C74D79}" type="presParOf" srcId="{2781E715-B98E-428A-8C8D-7EC209742C92}" destId="{D169D868-58B9-4ED5-B108-628510C40306}" srcOrd="12" destOrd="0" presId="urn:microsoft.com/office/officeart/2005/8/layout/default"/>
    <dgm:cxn modelId="{50361C96-0B01-49E5-ABA0-693282EBC689}" type="presParOf" srcId="{2781E715-B98E-428A-8C8D-7EC209742C92}" destId="{A1AFD763-F3A3-4B5A-9432-50F3C47C4E46}" srcOrd="13" destOrd="0" presId="urn:microsoft.com/office/officeart/2005/8/layout/default"/>
    <dgm:cxn modelId="{EA628FF1-42E6-4573-BE5A-0609ACE190E1}" type="presParOf" srcId="{2781E715-B98E-428A-8C8D-7EC209742C92}" destId="{46B44667-C259-4DD4-A912-81E06029096B}" srcOrd="14" destOrd="0" presId="urn:microsoft.com/office/officeart/2005/8/layout/default"/>
    <dgm:cxn modelId="{EF77520B-05F9-40B9-AF74-5F48D486786E}" type="presParOf" srcId="{2781E715-B98E-428A-8C8D-7EC209742C92}" destId="{45093B1F-7F8A-4BD0-92DF-B16F08345822}" srcOrd="15" destOrd="0" presId="urn:microsoft.com/office/officeart/2005/8/layout/default"/>
    <dgm:cxn modelId="{FCF86934-0757-44C3-9013-78FAA0D688B9}" type="presParOf" srcId="{2781E715-B98E-428A-8C8D-7EC209742C92}" destId="{5A1C0ACD-4390-480B-8EB1-A00512C6546C}" srcOrd="16" destOrd="0" presId="urn:microsoft.com/office/officeart/2005/8/layout/default"/>
    <dgm:cxn modelId="{F7ED69DC-32C6-4B56-BB98-16B83BAF3B81}" type="presParOf" srcId="{2781E715-B98E-428A-8C8D-7EC209742C92}" destId="{E6A45D09-726D-4B4B-8D0F-63650D7E06C5}" srcOrd="17" destOrd="0" presId="urn:microsoft.com/office/officeart/2005/8/layout/default"/>
    <dgm:cxn modelId="{5C37DE29-6F94-4BC9-890E-ED246BB57DE7}" type="presParOf" srcId="{2781E715-B98E-428A-8C8D-7EC209742C92}" destId="{002AC9BD-1C0E-4C6B-B195-0EBFBEDB380A}" srcOrd="18" destOrd="0" presId="urn:microsoft.com/office/officeart/2005/8/layout/default"/>
    <dgm:cxn modelId="{F462EEE3-7885-4DCD-8D88-FC80B790CCB7}" type="presParOf" srcId="{2781E715-B98E-428A-8C8D-7EC209742C92}" destId="{FD0A0AE4-0952-40AA-9270-CC85CDFB09F9}" srcOrd="19" destOrd="0" presId="urn:microsoft.com/office/officeart/2005/8/layout/default"/>
    <dgm:cxn modelId="{75B8746E-3AFA-495E-B255-440E28E2829A}" type="presParOf" srcId="{2781E715-B98E-428A-8C8D-7EC209742C92}" destId="{42916AF2-561F-4ED4-9E2A-CBF348011743}" srcOrd="20" destOrd="0" presId="urn:microsoft.com/office/officeart/2005/8/layout/default"/>
    <dgm:cxn modelId="{CBEF8A35-314B-4DA6-B5C5-AE88DCDA8690}" type="presParOf" srcId="{2781E715-B98E-428A-8C8D-7EC209742C92}" destId="{C7604829-14A6-4F2E-B3CC-359D6C8E8FE3}" srcOrd="21" destOrd="0" presId="urn:microsoft.com/office/officeart/2005/8/layout/default"/>
    <dgm:cxn modelId="{EF15BBD9-DFB3-4B52-A1FF-A8D9BFD9F69F}" type="presParOf" srcId="{2781E715-B98E-428A-8C8D-7EC209742C92}" destId="{23442FF5-CAAC-45A4-8E1F-9BBD743693D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5A11B-5B9E-4D72-9540-199DBB94942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388AD93-BE9C-4E70-843D-A2C115861E05}">
      <dgm:prSet phldrT="[Text]"/>
      <dgm:spPr>
        <a:solidFill>
          <a:schemeClr val="bg1">
            <a:alpha val="90000"/>
          </a:schemeClr>
        </a:solidFill>
        <a:ln>
          <a:noFill/>
        </a:ln>
      </dgm:spPr>
      <dgm:t>
        <a:bodyPr/>
        <a:lstStyle/>
        <a:p>
          <a:r>
            <a:rPr lang="en-US" dirty="0">
              <a:solidFill>
                <a:schemeClr val="tx1"/>
              </a:solidFill>
            </a:rPr>
            <a:t>Invisible</a:t>
          </a:r>
        </a:p>
      </dgm:t>
    </dgm:pt>
    <dgm:pt modelId="{868243EA-C214-4999-B9A4-57F5F357C600}" type="parTrans" cxnId="{9F09A016-CCE1-4E6F-9F95-36E88F03B7B7}">
      <dgm:prSet/>
      <dgm:spPr/>
      <dgm:t>
        <a:bodyPr/>
        <a:lstStyle/>
        <a:p>
          <a:endParaRPr lang="en-US"/>
        </a:p>
      </dgm:t>
    </dgm:pt>
    <dgm:pt modelId="{48552662-3FAD-4ACF-8691-33C90C4E8841}" type="sibTrans" cxnId="{9F09A016-CCE1-4E6F-9F95-36E88F03B7B7}">
      <dgm:prSet/>
      <dgm:spPr/>
      <dgm:t>
        <a:bodyPr/>
        <a:lstStyle/>
        <a:p>
          <a:endParaRPr lang="en-US"/>
        </a:p>
      </dgm:t>
    </dgm:pt>
    <dgm:pt modelId="{D4201F4C-63FD-41B4-80CF-B5684EA28D16}">
      <dgm:prSet phldrT="[Text]" custT="1"/>
      <dgm:spPr/>
      <dgm:t>
        <a:bodyPr/>
        <a:lstStyle/>
        <a:p>
          <a:pPr marL="0" indent="0">
            <a:buNone/>
          </a:pPr>
          <a:r>
            <a:rPr lang="en-US" sz="2000" dirty="0"/>
            <a:t>We do not recognize that there is a problem. </a:t>
          </a:r>
        </a:p>
      </dgm:t>
    </dgm:pt>
    <dgm:pt modelId="{7CBEA655-B0AE-49D1-A4E4-E3871E1EDAEE}" type="parTrans" cxnId="{77666FFF-43D6-4861-8935-92A6D977817A}">
      <dgm:prSet/>
      <dgm:spPr/>
      <dgm:t>
        <a:bodyPr/>
        <a:lstStyle/>
        <a:p>
          <a:endParaRPr lang="en-US"/>
        </a:p>
      </dgm:t>
    </dgm:pt>
    <dgm:pt modelId="{EB6DC252-8D2B-4A3E-9E50-2FFF75F71671}" type="sibTrans" cxnId="{77666FFF-43D6-4861-8935-92A6D977817A}">
      <dgm:prSet/>
      <dgm:spPr/>
      <dgm:t>
        <a:bodyPr/>
        <a:lstStyle/>
        <a:p>
          <a:endParaRPr lang="en-US"/>
        </a:p>
      </dgm:t>
    </dgm:pt>
    <dgm:pt modelId="{D748D6E1-FB0F-4797-B49E-8798066BC32E}">
      <dgm:prSet phldrT="[Text]"/>
      <dgm:spPr>
        <a:solidFill>
          <a:srgbClr val="FAFAFA"/>
        </a:solidFill>
        <a:ln>
          <a:noFill/>
        </a:ln>
      </dgm:spPr>
      <dgm:t>
        <a:bodyPr/>
        <a:lstStyle/>
        <a:p>
          <a:r>
            <a:rPr lang="en-US" dirty="0">
              <a:solidFill>
                <a:schemeClr val="tx1"/>
              </a:solidFill>
            </a:rPr>
            <a:t>Awareness</a:t>
          </a:r>
        </a:p>
      </dgm:t>
    </dgm:pt>
    <dgm:pt modelId="{E65A236A-9BA8-4482-95A8-4AB8C4F1ABAA}" type="parTrans" cxnId="{5BB96680-CF48-42F9-917C-9D6DDDE0F1F5}">
      <dgm:prSet/>
      <dgm:spPr/>
      <dgm:t>
        <a:bodyPr/>
        <a:lstStyle/>
        <a:p>
          <a:endParaRPr lang="en-US"/>
        </a:p>
      </dgm:t>
    </dgm:pt>
    <dgm:pt modelId="{B1BE3CB5-0878-4F7A-81CF-9C0C2F3D1F82}" type="sibTrans" cxnId="{5BB96680-CF48-42F9-917C-9D6DDDE0F1F5}">
      <dgm:prSet/>
      <dgm:spPr/>
      <dgm:t>
        <a:bodyPr/>
        <a:lstStyle/>
        <a:p>
          <a:endParaRPr lang="en-US"/>
        </a:p>
      </dgm:t>
    </dgm:pt>
    <dgm:pt modelId="{629C96A4-0275-4E4C-8B19-BF35A678FC97}">
      <dgm:prSet phldrT="[Text]" custT="1"/>
      <dgm:spPr/>
      <dgm:t>
        <a:bodyPr/>
        <a:lstStyle/>
        <a:p>
          <a:pPr marL="0" indent="0">
            <a:buFont typeface="Arial" panose="020B0604020202020204" pitchFamily="34" charset="0"/>
            <a:buNone/>
          </a:pPr>
          <a:r>
            <a:rPr lang="en-US" sz="2000" dirty="0"/>
            <a:t>We know there is a problem, we are taking tentative steps, but we are not sure how to proceed.</a:t>
          </a:r>
        </a:p>
      </dgm:t>
    </dgm:pt>
    <dgm:pt modelId="{9A4A7CC9-AF96-4AA5-9E79-5F51336D273A}" type="parTrans" cxnId="{5E2D0B5F-F7BB-4449-A178-8D3A4D5C5EA8}">
      <dgm:prSet/>
      <dgm:spPr/>
      <dgm:t>
        <a:bodyPr/>
        <a:lstStyle/>
        <a:p>
          <a:endParaRPr lang="en-US"/>
        </a:p>
      </dgm:t>
    </dgm:pt>
    <dgm:pt modelId="{8F26D23A-ABE9-4688-9431-925B8796227C}" type="sibTrans" cxnId="{5E2D0B5F-F7BB-4449-A178-8D3A4D5C5EA8}">
      <dgm:prSet/>
      <dgm:spPr/>
      <dgm:t>
        <a:bodyPr/>
        <a:lstStyle/>
        <a:p>
          <a:endParaRPr lang="en-US"/>
        </a:p>
      </dgm:t>
    </dgm:pt>
    <dgm:pt modelId="{7AB5ED58-59F7-473F-A8F3-CF32D1623B83}">
      <dgm:prSet phldrT="[Text]"/>
      <dgm:spPr>
        <a:solidFill>
          <a:schemeClr val="bg1">
            <a:alpha val="90000"/>
          </a:schemeClr>
        </a:solidFill>
        <a:ln>
          <a:noFill/>
        </a:ln>
      </dgm:spPr>
      <dgm:t>
        <a:bodyPr/>
        <a:lstStyle/>
        <a:p>
          <a:r>
            <a:rPr lang="en-US" dirty="0"/>
            <a:t>Intentional Inclusion</a:t>
          </a:r>
        </a:p>
      </dgm:t>
    </dgm:pt>
    <dgm:pt modelId="{571BB06B-C6D8-401F-A447-09AA4C78ED20}" type="parTrans" cxnId="{655792F8-5F62-438B-9ADC-930CC7B94B0E}">
      <dgm:prSet/>
      <dgm:spPr/>
      <dgm:t>
        <a:bodyPr/>
        <a:lstStyle/>
        <a:p>
          <a:endParaRPr lang="en-US"/>
        </a:p>
      </dgm:t>
    </dgm:pt>
    <dgm:pt modelId="{5DD43457-D107-4432-BB58-AB04D75A95C5}" type="sibTrans" cxnId="{655792F8-5F62-438B-9ADC-930CC7B94B0E}">
      <dgm:prSet/>
      <dgm:spPr/>
      <dgm:t>
        <a:bodyPr/>
        <a:lstStyle/>
        <a:p>
          <a:endParaRPr lang="en-US"/>
        </a:p>
      </dgm:t>
    </dgm:pt>
    <dgm:pt modelId="{7797793C-D796-4E45-AA49-BEF84FC3DF42}">
      <dgm:prSet phldrT="[Text]" custT="1"/>
      <dgm:spPr/>
      <dgm:t>
        <a:bodyPr/>
        <a:lstStyle/>
        <a:p>
          <a:pPr marL="0" indent="0">
            <a:buNone/>
          </a:pPr>
          <a:r>
            <a:rPr lang="en-US" sz="2000" dirty="0"/>
            <a:t>We are taking formal steps to eliminate all forms of discrimination through systematic change.</a:t>
          </a:r>
        </a:p>
      </dgm:t>
    </dgm:pt>
    <dgm:pt modelId="{DB26197C-4A88-49B5-A654-0711F1056E97}" type="parTrans" cxnId="{FF19062B-E1D1-456F-8D87-01B7EED0A903}">
      <dgm:prSet/>
      <dgm:spPr/>
      <dgm:t>
        <a:bodyPr/>
        <a:lstStyle/>
        <a:p>
          <a:endParaRPr lang="en-US"/>
        </a:p>
      </dgm:t>
    </dgm:pt>
    <dgm:pt modelId="{48BB5AA7-1F03-4B9A-AF9E-B5E2FD6AAD43}" type="sibTrans" cxnId="{FF19062B-E1D1-456F-8D87-01B7EED0A903}">
      <dgm:prSet/>
      <dgm:spPr/>
      <dgm:t>
        <a:bodyPr/>
        <a:lstStyle/>
        <a:p>
          <a:endParaRPr lang="en-US"/>
        </a:p>
      </dgm:t>
    </dgm:pt>
    <dgm:pt modelId="{5030064E-8DC3-45FE-ACF1-CEF9B416A1B7}">
      <dgm:prSet phldrT="[Text]"/>
      <dgm:spPr>
        <a:ln>
          <a:noFill/>
        </a:ln>
      </dgm:spPr>
      <dgm:t>
        <a:bodyPr/>
        <a:lstStyle/>
        <a:p>
          <a:r>
            <a:rPr lang="en-US" b="0" dirty="0">
              <a:solidFill>
                <a:schemeClr val="tx1"/>
              </a:solidFill>
            </a:rPr>
            <a:t>Culture of Inclusion</a:t>
          </a:r>
        </a:p>
      </dgm:t>
    </dgm:pt>
    <dgm:pt modelId="{B5756CBE-3E16-4596-8C6F-D2107EE22848}" type="parTrans" cxnId="{CE09F27B-6F92-4EE9-AAC2-9BBE3C9C36D4}">
      <dgm:prSet/>
      <dgm:spPr/>
      <dgm:t>
        <a:bodyPr/>
        <a:lstStyle/>
        <a:p>
          <a:endParaRPr lang="en-US"/>
        </a:p>
      </dgm:t>
    </dgm:pt>
    <dgm:pt modelId="{D6D48F78-3AC7-4C74-8D9E-E08A2A825A39}" type="sibTrans" cxnId="{CE09F27B-6F92-4EE9-AAC2-9BBE3C9C36D4}">
      <dgm:prSet/>
      <dgm:spPr/>
      <dgm:t>
        <a:bodyPr/>
        <a:lstStyle/>
        <a:p>
          <a:endParaRPr lang="en-US"/>
        </a:p>
      </dgm:t>
    </dgm:pt>
    <dgm:pt modelId="{6D2D2D85-6DA1-43DA-88A6-91CCE6FA4F6D}">
      <dgm:prSet phldrT="[Text]"/>
      <dgm:spPr/>
      <dgm:t>
        <a:bodyPr/>
        <a:lstStyle/>
        <a:p>
          <a:pPr marL="0" indent="0">
            <a:buNone/>
          </a:pPr>
          <a:r>
            <a:rPr lang="en-US" dirty="0"/>
            <a:t>Inclusion is normal and part of our culture. </a:t>
          </a:r>
        </a:p>
      </dgm:t>
    </dgm:pt>
    <dgm:pt modelId="{6021E30C-2D19-47E0-9B36-4F5D58B9BC1C}" type="parTrans" cxnId="{04300F6D-FDF1-4658-B8C4-6F36690C337C}">
      <dgm:prSet/>
      <dgm:spPr/>
      <dgm:t>
        <a:bodyPr/>
        <a:lstStyle/>
        <a:p>
          <a:endParaRPr lang="en-US"/>
        </a:p>
      </dgm:t>
    </dgm:pt>
    <dgm:pt modelId="{6EE1E142-0761-4DAF-AEE3-7F98FB4F4319}" type="sibTrans" cxnId="{04300F6D-FDF1-4658-B8C4-6F36690C337C}">
      <dgm:prSet/>
      <dgm:spPr/>
      <dgm:t>
        <a:bodyPr/>
        <a:lstStyle/>
        <a:p>
          <a:endParaRPr lang="en-US"/>
        </a:p>
      </dgm:t>
    </dgm:pt>
    <dgm:pt modelId="{15EDEFFA-23C6-4F25-B91B-C9130413F79E}" type="pres">
      <dgm:prSet presAssocID="{21B5A11B-5B9E-4D72-9540-199DBB94942F}" presName="Name0" presStyleCnt="0">
        <dgm:presLayoutVars>
          <dgm:chMax val="11"/>
          <dgm:chPref val="11"/>
          <dgm:dir/>
          <dgm:resizeHandles/>
        </dgm:presLayoutVars>
      </dgm:prSet>
      <dgm:spPr/>
    </dgm:pt>
    <dgm:pt modelId="{543B9E8A-5ADF-4E67-BF2B-E57D915F1DD1}" type="pres">
      <dgm:prSet presAssocID="{5030064E-8DC3-45FE-ACF1-CEF9B416A1B7}" presName="Accent4" presStyleCnt="0"/>
      <dgm:spPr/>
    </dgm:pt>
    <dgm:pt modelId="{B9C8CFC7-012E-46F8-8589-0653446BD841}" type="pres">
      <dgm:prSet presAssocID="{5030064E-8DC3-45FE-ACF1-CEF9B416A1B7}" presName="Accent" presStyleLbl="node1" presStyleIdx="0" presStyleCnt="4"/>
      <dgm:spPr>
        <a:solidFill>
          <a:srgbClr val="C8B930"/>
        </a:solidFill>
      </dgm:spPr>
    </dgm:pt>
    <dgm:pt modelId="{DF96F737-EE09-43A1-AAFA-79A0243881B3}" type="pres">
      <dgm:prSet presAssocID="{5030064E-8DC3-45FE-ACF1-CEF9B416A1B7}" presName="ParentBackground4" presStyleCnt="0"/>
      <dgm:spPr/>
    </dgm:pt>
    <dgm:pt modelId="{144CAA7C-400D-4AC3-88D7-81E609694365}" type="pres">
      <dgm:prSet presAssocID="{5030064E-8DC3-45FE-ACF1-CEF9B416A1B7}" presName="ParentBackground" presStyleLbl="fgAcc1" presStyleIdx="0" presStyleCnt="4"/>
      <dgm:spPr/>
    </dgm:pt>
    <dgm:pt modelId="{7389B41E-8A7A-4F2B-A6EE-50365695C1CB}" type="pres">
      <dgm:prSet presAssocID="{5030064E-8DC3-45FE-ACF1-CEF9B416A1B7}" presName="Child4" presStyleLbl="revTx" presStyleIdx="0" presStyleCnt="4">
        <dgm:presLayoutVars>
          <dgm:chMax val="0"/>
          <dgm:chPref val="0"/>
          <dgm:bulletEnabled val="1"/>
        </dgm:presLayoutVars>
      </dgm:prSet>
      <dgm:spPr/>
    </dgm:pt>
    <dgm:pt modelId="{AA738B17-B197-4738-BD51-67EAD7AC40B7}" type="pres">
      <dgm:prSet presAssocID="{5030064E-8DC3-45FE-ACF1-CEF9B416A1B7}" presName="Parent4" presStyleLbl="revTx" presStyleIdx="0" presStyleCnt="4">
        <dgm:presLayoutVars>
          <dgm:chMax val="1"/>
          <dgm:chPref val="1"/>
          <dgm:bulletEnabled val="1"/>
        </dgm:presLayoutVars>
      </dgm:prSet>
      <dgm:spPr/>
    </dgm:pt>
    <dgm:pt modelId="{066EEDBE-FDC8-4998-A726-CD4023D4B7D2}" type="pres">
      <dgm:prSet presAssocID="{7AB5ED58-59F7-473F-A8F3-CF32D1623B83}" presName="Accent3" presStyleCnt="0"/>
      <dgm:spPr/>
    </dgm:pt>
    <dgm:pt modelId="{468927A9-15C4-4B37-8E83-5AC670CA1A59}" type="pres">
      <dgm:prSet presAssocID="{7AB5ED58-59F7-473F-A8F3-CF32D1623B83}" presName="Accent" presStyleLbl="node1" presStyleIdx="1" presStyleCnt="4"/>
      <dgm:spPr>
        <a:solidFill>
          <a:srgbClr val="83C1EA"/>
        </a:solidFill>
      </dgm:spPr>
    </dgm:pt>
    <dgm:pt modelId="{7DB462EF-D4CA-4C66-ADC9-4DA2768D6197}" type="pres">
      <dgm:prSet presAssocID="{7AB5ED58-59F7-473F-A8F3-CF32D1623B83}" presName="ParentBackground3" presStyleCnt="0"/>
      <dgm:spPr/>
    </dgm:pt>
    <dgm:pt modelId="{0484D625-EDAC-44F0-8CFF-695C2950F8AB}" type="pres">
      <dgm:prSet presAssocID="{7AB5ED58-59F7-473F-A8F3-CF32D1623B83}" presName="ParentBackground" presStyleLbl="fgAcc1" presStyleIdx="1" presStyleCnt="4"/>
      <dgm:spPr/>
    </dgm:pt>
    <dgm:pt modelId="{2FCE2AA7-21E0-464A-8313-4BA05803F641}" type="pres">
      <dgm:prSet presAssocID="{7AB5ED58-59F7-473F-A8F3-CF32D1623B83}" presName="Child3" presStyleLbl="revTx" presStyleIdx="1" presStyleCnt="4">
        <dgm:presLayoutVars>
          <dgm:chMax val="0"/>
          <dgm:chPref val="0"/>
          <dgm:bulletEnabled val="1"/>
        </dgm:presLayoutVars>
      </dgm:prSet>
      <dgm:spPr/>
    </dgm:pt>
    <dgm:pt modelId="{E865EFAD-833A-4F5D-9F0F-3A72B707F1C6}" type="pres">
      <dgm:prSet presAssocID="{7AB5ED58-59F7-473F-A8F3-CF32D1623B83}" presName="Parent3" presStyleLbl="revTx" presStyleIdx="1" presStyleCnt="4">
        <dgm:presLayoutVars>
          <dgm:chMax val="1"/>
          <dgm:chPref val="1"/>
          <dgm:bulletEnabled val="1"/>
        </dgm:presLayoutVars>
      </dgm:prSet>
      <dgm:spPr/>
    </dgm:pt>
    <dgm:pt modelId="{E18DA61E-398E-4E07-BC1E-A1A456F5F9A4}" type="pres">
      <dgm:prSet presAssocID="{D748D6E1-FB0F-4797-B49E-8798066BC32E}" presName="Accent2" presStyleCnt="0"/>
      <dgm:spPr/>
    </dgm:pt>
    <dgm:pt modelId="{27BA4A76-96C5-4D8D-84CB-A7C4F2F3B078}" type="pres">
      <dgm:prSet presAssocID="{D748D6E1-FB0F-4797-B49E-8798066BC32E}" presName="Accent" presStyleLbl="node1" presStyleIdx="2" presStyleCnt="4"/>
      <dgm:spPr>
        <a:solidFill>
          <a:srgbClr val="F4801F"/>
        </a:solidFill>
      </dgm:spPr>
    </dgm:pt>
    <dgm:pt modelId="{D68864F8-DCBF-40FA-ADFF-9623B2D4EDCE}" type="pres">
      <dgm:prSet presAssocID="{D748D6E1-FB0F-4797-B49E-8798066BC32E}" presName="ParentBackground2" presStyleCnt="0"/>
      <dgm:spPr/>
    </dgm:pt>
    <dgm:pt modelId="{1EFD969B-FC5F-4EC1-933B-8D034D7CBC8F}" type="pres">
      <dgm:prSet presAssocID="{D748D6E1-FB0F-4797-B49E-8798066BC32E}" presName="ParentBackground" presStyleLbl="fgAcc1" presStyleIdx="2" presStyleCnt="4"/>
      <dgm:spPr/>
    </dgm:pt>
    <dgm:pt modelId="{ABFF93CE-E35E-4384-B92D-30E2C50CFE48}" type="pres">
      <dgm:prSet presAssocID="{D748D6E1-FB0F-4797-B49E-8798066BC32E}" presName="Child2" presStyleLbl="revTx" presStyleIdx="2" presStyleCnt="4">
        <dgm:presLayoutVars>
          <dgm:chMax val="0"/>
          <dgm:chPref val="0"/>
          <dgm:bulletEnabled val="1"/>
        </dgm:presLayoutVars>
      </dgm:prSet>
      <dgm:spPr/>
    </dgm:pt>
    <dgm:pt modelId="{E3359565-6DE8-41AB-802A-90243964E75C}" type="pres">
      <dgm:prSet presAssocID="{D748D6E1-FB0F-4797-B49E-8798066BC32E}" presName="Parent2" presStyleLbl="revTx" presStyleIdx="2" presStyleCnt="4">
        <dgm:presLayoutVars>
          <dgm:chMax val="1"/>
          <dgm:chPref val="1"/>
          <dgm:bulletEnabled val="1"/>
        </dgm:presLayoutVars>
      </dgm:prSet>
      <dgm:spPr/>
    </dgm:pt>
    <dgm:pt modelId="{8BE3FBDD-1D1A-4BC5-8F67-579EFF3F62C3}" type="pres">
      <dgm:prSet presAssocID="{E388AD93-BE9C-4E70-843D-A2C115861E05}" presName="Accent1" presStyleCnt="0"/>
      <dgm:spPr/>
    </dgm:pt>
    <dgm:pt modelId="{BBD14468-CBBF-4BA3-84B8-3D1C20C41B10}" type="pres">
      <dgm:prSet presAssocID="{E388AD93-BE9C-4E70-843D-A2C115861E05}" presName="Accent" presStyleLbl="node1" presStyleIdx="3" presStyleCnt="4"/>
      <dgm:spPr>
        <a:solidFill>
          <a:srgbClr val="333333"/>
        </a:solidFill>
      </dgm:spPr>
    </dgm:pt>
    <dgm:pt modelId="{7C105FAB-11B9-45F2-AA0D-4C0D234C5ABA}" type="pres">
      <dgm:prSet presAssocID="{E388AD93-BE9C-4E70-843D-A2C115861E05}" presName="ParentBackground1" presStyleCnt="0"/>
      <dgm:spPr/>
    </dgm:pt>
    <dgm:pt modelId="{397BF461-6138-4901-8347-DF69865053D1}" type="pres">
      <dgm:prSet presAssocID="{E388AD93-BE9C-4E70-843D-A2C115861E05}" presName="ParentBackground" presStyleLbl="fgAcc1" presStyleIdx="3" presStyleCnt="4"/>
      <dgm:spPr/>
    </dgm:pt>
    <dgm:pt modelId="{B9B0190A-8752-43C4-BE07-7C8F1EA4F985}" type="pres">
      <dgm:prSet presAssocID="{E388AD93-BE9C-4E70-843D-A2C115861E05}" presName="Child1" presStyleLbl="revTx" presStyleIdx="3" presStyleCnt="4">
        <dgm:presLayoutVars>
          <dgm:chMax val="0"/>
          <dgm:chPref val="0"/>
          <dgm:bulletEnabled val="1"/>
        </dgm:presLayoutVars>
      </dgm:prSet>
      <dgm:spPr/>
    </dgm:pt>
    <dgm:pt modelId="{F074470B-FED9-44C6-BB78-43B505BF370C}" type="pres">
      <dgm:prSet presAssocID="{E388AD93-BE9C-4E70-843D-A2C115861E05}" presName="Parent1" presStyleLbl="revTx" presStyleIdx="3" presStyleCnt="4">
        <dgm:presLayoutVars>
          <dgm:chMax val="1"/>
          <dgm:chPref val="1"/>
          <dgm:bulletEnabled val="1"/>
        </dgm:presLayoutVars>
      </dgm:prSet>
      <dgm:spPr/>
    </dgm:pt>
  </dgm:ptLst>
  <dgm:cxnLst>
    <dgm:cxn modelId="{E3CAB707-B4F2-44FE-BD33-01F3E986FFD6}" type="presOf" srcId="{5030064E-8DC3-45FE-ACF1-CEF9B416A1B7}" destId="{AA738B17-B197-4738-BD51-67EAD7AC40B7}" srcOrd="1" destOrd="0" presId="urn:microsoft.com/office/officeart/2011/layout/CircleProcess"/>
    <dgm:cxn modelId="{9F09A016-CCE1-4E6F-9F95-36E88F03B7B7}" srcId="{21B5A11B-5B9E-4D72-9540-199DBB94942F}" destId="{E388AD93-BE9C-4E70-843D-A2C115861E05}" srcOrd="0" destOrd="0" parTransId="{868243EA-C214-4999-B9A4-57F5F357C600}" sibTransId="{48552662-3FAD-4ACF-8691-33C90C4E8841}"/>
    <dgm:cxn modelId="{FF19062B-E1D1-456F-8D87-01B7EED0A903}" srcId="{7AB5ED58-59F7-473F-A8F3-CF32D1623B83}" destId="{7797793C-D796-4E45-AA49-BEF84FC3DF42}" srcOrd="0" destOrd="0" parTransId="{DB26197C-4A88-49B5-A654-0711F1056E97}" sibTransId="{48BB5AA7-1F03-4B9A-AF9E-B5E2FD6AAD43}"/>
    <dgm:cxn modelId="{5FD1F12C-6356-46D1-A60E-0B6ECAC5DF34}" type="presOf" srcId="{6D2D2D85-6DA1-43DA-88A6-91CCE6FA4F6D}" destId="{7389B41E-8A7A-4F2B-A6EE-50365695C1CB}" srcOrd="0" destOrd="0" presId="urn:microsoft.com/office/officeart/2011/layout/CircleProcess"/>
    <dgm:cxn modelId="{3E20DD3D-E44F-4940-A68D-D70F7CFDAF73}" type="presOf" srcId="{D748D6E1-FB0F-4797-B49E-8798066BC32E}" destId="{1EFD969B-FC5F-4EC1-933B-8D034D7CBC8F}" srcOrd="0" destOrd="0" presId="urn:microsoft.com/office/officeart/2011/layout/CircleProcess"/>
    <dgm:cxn modelId="{5E2D0B5F-F7BB-4449-A178-8D3A4D5C5EA8}" srcId="{D748D6E1-FB0F-4797-B49E-8798066BC32E}" destId="{629C96A4-0275-4E4C-8B19-BF35A678FC97}" srcOrd="0" destOrd="0" parTransId="{9A4A7CC9-AF96-4AA5-9E79-5F51336D273A}" sibTransId="{8F26D23A-ABE9-4688-9431-925B8796227C}"/>
    <dgm:cxn modelId="{8248A046-40BE-45F6-A23C-797CAB30AB7F}" type="presOf" srcId="{629C96A4-0275-4E4C-8B19-BF35A678FC97}" destId="{ABFF93CE-E35E-4384-B92D-30E2C50CFE48}" srcOrd="0" destOrd="0" presId="urn:microsoft.com/office/officeart/2011/layout/CircleProcess"/>
    <dgm:cxn modelId="{3F734D6C-ABA4-408D-ACBD-161868E3B0CB}" type="presOf" srcId="{5030064E-8DC3-45FE-ACF1-CEF9B416A1B7}" destId="{144CAA7C-400D-4AC3-88D7-81E609694365}" srcOrd="0" destOrd="0" presId="urn:microsoft.com/office/officeart/2011/layout/CircleProcess"/>
    <dgm:cxn modelId="{04300F6D-FDF1-4658-B8C4-6F36690C337C}" srcId="{5030064E-8DC3-45FE-ACF1-CEF9B416A1B7}" destId="{6D2D2D85-6DA1-43DA-88A6-91CCE6FA4F6D}" srcOrd="0" destOrd="0" parTransId="{6021E30C-2D19-47E0-9B36-4F5D58B9BC1C}" sibTransId="{6EE1E142-0761-4DAF-AEE3-7F98FB4F4319}"/>
    <dgm:cxn modelId="{A679F756-2C5A-47DB-A608-F02C087E7B9D}" type="presOf" srcId="{7AB5ED58-59F7-473F-A8F3-CF32D1623B83}" destId="{E865EFAD-833A-4F5D-9F0F-3A72B707F1C6}" srcOrd="1" destOrd="0" presId="urn:microsoft.com/office/officeart/2011/layout/CircleProcess"/>
    <dgm:cxn modelId="{260FAD59-D39F-4CBC-8C79-60F777DD8B30}" type="presOf" srcId="{E388AD93-BE9C-4E70-843D-A2C115861E05}" destId="{397BF461-6138-4901-8347-DF69865053D1}" srcOrd="0" destOrd="0" presId="urn:microsoft.com/office/officeart/2011/layout/CircleProcess"/>
    <dgm:cxn modelId="{CE09F27B-6F92-4EE9-AAC2-9BBE3C9C36D4}" srcId="{21B5A11B-5B9E-4D72-9540-199DBB94942F}" destId="{5030064E-8DC3-45FE-ACF1-CEF9B416A1B7}" srcOrd="3" destOrd="0" parTransId="{B5756CBE-3E16-4596-8C6F-D2107EE22848}" sibTransId="{D6D48F78-3AC7-4C74-8D9E-E08A2A825A39}"/>
    <dgm:cxn modelId="{5BB96680-CF48-42F9-917C-9D6DDDE0F1F5}" srcId="{21B5A11B-5B9E-4D72-9540-199DBB94942F}" destId="{D748D6E1-FB0F-4797-B49E-8798066BC32E}" srcOrd="1" destOrd="0" parTransId="{E65A236A-9BA8-4482-95A8-4AB8C4F1ABAA}" sibTransId="{B1BE3CB5-0878-4F7A-81CF-9C0C2F3D1F82}"/>
    <dgm:cxn modelId="{37D27D8F-8A5C-44FB-A9BF-41EC15A584A9}" type="presOf" srcId="{D4201F4C-63FD-41B4-80CF-B5684EA28D16}" destId="{B9B0190A-8752-43C4-BE07-7C8F1EA4F985}" srcOrd="0" destOrd="0" presId="urn:microsoft.com/office/officeart/2011/layout/CircleProcess"/>
    <dgm:cxn modelId="{DF7FE4A4-DF5D-40B2-9FC4-E1FACA868751}" type="presOf" srcId="{7AB5ED58-59F7-473F-A8F3-CF32D1623B83}" destId="{0484D625-EDAC-44F0-8CFF-695C2950F8AB}" srcOrd="0" destOrd="0" presId="urn:microsoft.com/office/officeart/2011/layout/CircleProcess"/>
    <dgm:cxn modelId="{0EF79FC4-DB0A-425D-AB81-26E93BBBC768}" type="presOf" srcId="{21B5A11B-5B9E-4D72-9540-199DBB94942F}" destId="{15EDEFFA-23C6-4F25-B91B-C9130413F79E}" srcOrd="0" destOrd="0" presId="urn:microsoft.com/office/officeart/2011/layout/CircleProcess"/>
    <dgm:cxn modelId="{A6BC30C7-37B7-49BD-AD67-ACFD3928A35B}" type="presOf" srcId="{7797793C-D796-4E45-AA49-BEF84FC3DF42}" destId="{2FCE2AA7-21E0-464A-8313-4BA05803F641}" srcOrd="0" destOrd="0" presId="urn:microsoft.com/office/officeart/2011/layout/CircleProcess"/>
    <dgm:cxn modelId="{5B38CEF4-5E8D-436D-ADB7-FAF2CCE45059}" type="presOf" srcId="{D748D6E1-FB0F-4797-B49E-8798066BC32E}" destId="{E3359565-6DE8-41AB-802A-90243964E75C}" srcOrd="1" destOrd="0" presId="urn:microsoft.com/office/officeart/2011/layout/CircleProcess"/>
    <dgm:cxn modelId="{655792F8-5F62-438B-9ADC-930CC7B94B0E}" srcId="{21B5A11B-5B9E-4D72-9540-199DBB94942F}" destId="{7AB5ED58-59F7-473F-A8F3-CF32D1623B83}" srcOrd="2" destOrd="0" parTransId="{571BB06B-C6D8-401F-A447-09AA4C78ED20}" sibTransId="{5DD43457-D107-4432-BB58-AB04D75A95C5}"/>
    <dgm:cxn modelId="{AE7552FC-7945-47C8-9C08-EB1C9D7BC702}" type="presOf" srcId="{E388AD93-BE9C-4E70-843D-A2C115861E05}" destId="{F074470B-FED9-44C6-BB78-43B505BF370C}" srcOrd="1" destOrd="0" presId="urn:microsoft.com/office/officeart/2011/layout/CircleProcess"/>
    <dgm:cxn modelId="{77666FFF-43D6-4861-8935-92A6D977817A}" srcId="{E388AD93-BE9C-4E70-843D-A2C115861E05}" destId="{D4201F4C-63FD-41B4-80CF-B5684EA28D16}" srcOrd="0" destOrd="0" parTransId="{7CBEA655-B0AE-49D1-A4E4-E3871E1EDAEE}" sibTransId="{EB6DC252-8D2B-4A3E-9E50-2FFF75F71671}"/>
    <dgm:cxn modelId="{4A3A9CD5-59BE-46D9-A246-3307E8AE97C9}" type="presParOf" srcId="{15EDEFFA-23C6-4F25-B91B-C9130413F79E}" destId="{543B9E8A-5ADF-4E67-BF2B-E57D915F1DD1}" srcOrd="0" destOrd="0" presId="urn:microsoft.com/office/officeart/2011/layout/CircleProcess"/>
    <dgm:cxn modelId="{9F4012D7-B01B-45FE-95CC-4A03F90227D8}" type="presParOf" srcId="{543B9E8A-5ADF-4E67-BF2B-E57D915F1DD1}" destId="{B9C8CFC7-012E-46F8-8589-0653446BD841}" srcOrd="0" destOrd="0" presId="urn:microsoft.com/office/officeart/2011/layout/CircleProcess"/>
    <dgm:cxn modelId="{D3B98746-B283-4F35-8170-87D10D94B14B}" type="presParOf" srcId="{15EDEFFA-23C6-4F25-B91B-C9130413F79E}" destId="{DF96F737-EE09-43A1-AAFA-79A0243881B3}" srcOrd="1" destOrd="0" presId="urn:microsoft.com/office/officeart/2011/layout/CircleProcess"/>
    <dgm:cxn modelId="{78341AD6-FD5C-4834-B7A3-9D243CEEFB80}" type="presParOf" srcId="{DF96F737-EE09-43A1-AAFA-79A0243881B3}" destId="{144CAA7C-400D-4AC3-88D7-81E609694365}" srcOrd="0" destOrd="0" presId="urn:microsoft.com/office/officeart/2011/layout/CircleProcess"/>
    <dgm:cxn modelId="{4AAF3A46-4C62-4E01-8EC2-58389C2A5D63}" type="presParOf" srcId="{15EDEFFA-23C6-4F25-B91B-C9130413F79E}" destId="{7389B41E-8A7A-4F2B-A6EE-50365695C1CB}" srcOrd="2" destOrd="0" presId="urn:microsoft.com/office/officeart/2011/layout/CircleProcess"/>
    <dgm:cxn modelId="{A54D667B-43E1-410D-9994-7676DB09FA27}" type="presParOf" srcId="{15EDEFFA-23C6-4F25-B91B-C9130413F79E}" destId="{AA738B17-B197-4738-BD51-67EAD7AC40B7}" srcOrd="3" destOrd="0" presId="urn:microsoft.com/office/officeart/2011/layout/CircleProcess"/>
    <dgm:cxn modelId="{A89CD881-6B72-4B19-B9FE-4BCA58C8ED58}" type="presParOf" srcId="{15EDEFFA-23C6-4F25-B91B-C9130413F79E}" destId="{066EEDBE-FDC8-4998-A726-CD4023D4B7D2}" srcOrd="4" destOrd="0" presId="urn:microsoft.com/office/officeart/2011/layout/CircleProcess"/>
    <dgm:cxn modelId="{65B51751-604F-4435-8D40-9A34E2CE22FA}" type="presParOf" srcId="{066EEDBE-FDC8-4998-A726-CD4023D4B7D2}" destId="{468927A9-15C4-4B37-8E83-5AC670CA1A59}" srcOrd="0" destOrd="0" presId="urn:microsoft.com/office/officeart/2011/layout/CircleProcess"/>
    <dgm:cxn modelId="{2F6E7EF3-8255-464D-8B79-828E81171368}" type="presParOf" srcId="{15EDEFFA-23C6-4F25-B91B-C9130413F79E}" destId="{7DB462EF-D4CA-4C66-ADC9-4DA2768D6197}" srcOrd="5" destOrd="0" presId="urn:microsoft.com/office/officeart/2011/layout/CircleProcess"/>
    <dgm:cxn modelId="{6E485E8E-50AA-41CB-81F9-E6A53CE14B6A}" type="presParOf" srcId="{7DB462EF-D4CA-4C66-ADC9-4DA2768D6197}" destId="{0484D625-EDAC-44F0-8CFF-695C2950F8AB}" srcOrd="0" destOrd="0" presId="urn:microsoft.com/office/officeart/2011/layout/CircleProcess"/>
    <dgm:cxn modelId="{764D8036-11E2-4607-9554-76AE3ECCBE05}" type="presParOf" srcId="{15EDEFFA-23C6-4F25-B91B-C9130413F79E}" destId="{2FCE2AA7-21E0-464A-8313-4BA05803F641}" srcOrd="6" destOrd="0" presId="urn:microsoft.com/office/officeart/2011/layout/CircleProcess"/>
    <dgm:cxn modelId="{8247DE34-808B-4F2A-B4E6-1766B2451D46}" type="presParOf" srcId="{15EDEFFA-23C6-4F25-B91B-C9130413F79E}" destId="{E865EFAD-833A-4F5D-9F0F-3A72B707F1C6}" srcOrd="7" destOrd="0" presId="urn:microsoft.com/office/officeart/2011/layout/CircleProcess"/>
    <dgm:cxn modelId="{F830D1D0-F08C-4EEE-96CD-A618E6892E44}" type="presParOf" srcId="{15EDEFFA-23C6-4F25-B91B-C9130413F79E}" destId="{E18DA61E-398E-4E07-BC1E-A1A456F5F9A4}" srcOrd="8" destOrd="0" presId="urn:microsoft.com/office/officeart/2011/layout/CircleProcess"/>
    <dgm:cxn modelId="{73E8B13A-27F6-4F41-964B-2E81F2528652}" type="presParOf" srcId="{E18DA61E-398E-4E07-BC1E-A1A456F5F9A4}" destId="{27BA4A76-96C5-4D8D-84CB-A7C4F2F3B078}" srcOrd="0" destOrd="0" presId="urn:microsoft.com/office/officeart/2011/layout/CircleProcess"/>
    <dgm:cxn modelId="{6CC681D6-9328-4DEC-98B0-375E04AEA867}" type="presParOf" srcId="{15EDEFFA-23C6-4F25-B91B-C9130413F79E}" destId="{D68864F8-DCBF-40FA-ADFF-9623B2D4EDCE}" srcOrd="9" destOrd="0" presId="urn:microsoft.com/office/officeart/2011/layout/CircleProcess"/>
    <dgm:cxn modelId="{C8DFA606-8B92-4DC9-8604-775BC11BCAAC}" type="presParOf" srcId="{D68864F8-DCBF-40FA-ADFF-9623B2D4EDCE}" destId="{1EFD969B-FC5F-4EC1-933B-8D034D7CBC8F}" srcOrd="0" destOrd="0" presId="urn:microsoft.com/office/officeart/2011/layout/CircleProcess"/>
    <dgm:cxn modelId="{0DA38922-D83C-4973-9C6D-F6E32BC70055}" type="presParOf" srcId="{15EDEFFA-23C6-4F25-B91B-C9130413F79E}" destId="{ABFF93CE-E35E-4384-B92D-30E2C50CFE48}" srcOrd="10" destOrd="0" presId="urn:microsoft.com/office/officeart/2011/layout/CircleProcess"/>
    <dgm:cxn modelId="{DBB5BB29-F1A0-4CE9-98A7-8154F9C33F4B}" type="presParOf" srcId="{15EDEFFA-23C6-4F25-B91B-C9130413F79E}" destId="{E3359565-6DE8-41AB-802A-90243964E75C}" srcOrd="11" destOrd="0" presId="urn:microsoft.com/office/officeart/2011/layout/CircleProcess"/>
    <dgm:cxn modelId="{CE4EA172-0219-4855-A0B2-FC80C980C266}" type="presParOf" srcId="{15EDEFFA-23C6-4F25-B91B-C9130413F79E}" destId="{8BE3FBDD-1D1A-4BC5-8F67-579EFF3F62C3}" srcOrd="12" destOrd="0" presId="urn:microsoft.com/office/officeart/2011/layout/CircleProcess"/>
    <dgm:cxn modelId="{FE76A2BC-FA25-4EC6-8546-6728DFAB9BC2}" type="presParOf" srcId="{8BE3FBDD-1D1A-4BC5-8F67-579EFF3F62C3}" destId="{BBD14468-CBBF-4BA3-84B8-3D1C20C41B10}" srcOrd="0" destOrd="0" presId="urn:microsoft.com/office/officeart/2011/layout/CircleProcess"/>
    <dgm:cxn modelId="{475A6C42-491D-4407-A884-536FB2C4C02C}" type="presParOf" srcId="{15EDEFFA-23C6-4F25-B91B-C9130413F79E}" destId="{7C105FAB-11B9-45F2-AA0D-4C0D234C5ABA}" srcOrd="13" destOrd="0" presId="urn:microsoft.com/office/officeart/2011/layout/CircleProcess"/>
    <dgm:cxn modelId="{9DC8EF06-6419-454E-930C-F95EB7385318}" type="presParOf" srcId="{7C105FAB-11B9-45F2-AA0D-4C0D234C5ABA}" destId="{397BF461-6138-4901-8347-DF69865053D1}" srcOrd="0" destOrd="0" presId="urn:microsoft.com/office/officeart/2011/layout/CircleProcess"/>
    <dgm:cxn modelId="{DD7B953F-289D-4EBE-915C-2E7CF1DBA5E7}" type="presParOf" srcId="{15EDEFFA-23C6-4F25-B91B-C9130413F79E}" destId="{B9B0190A-8752-43C4-BE07-7C8F1EA4F985}" srcOrd="14" destOrd="0" presId="urn:microsoft.com/office/officeart/2011/layout/CircleProcess"/>
    <dgm:cxn modelId="{0FBD9F9D-CBBE-4A3C-9E37-DFF318B7FE0D}" type="presParOf" srcId="{15EDEFFA-23C6-4F25-B91B-C9130413F79E}" destId="{F074470B-FED9-44C6-BB78-43B505BF370C}"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17910-C07D-41C8-93D3-BA0D5D76AAF8}">
      <dsp:nvSpPr>
        <dsp:cNvPr id="0" name=""/>
        <dsp:cNvSpPr/>
      </dsp:nvSpPr>
      <dsp:spPr>
        <a:xfrm>
          <a:off x="845752" y="1821"/>
          <a:ext cx="1897621" cy="1138572"/>
        </a:xfrm>
        <a:prstGeom prst="rect">
          <a:avLst/>
        </a:prstGeom>
        <a:solidFill>
          <a:srgbClr val="C8B93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Leadership</a:t>
          </a:r>
        </a:p>
      </dsp:txBody>
      <dsp:txXfrm>
        <a:off x="845752" y="1821"/>
        <a:ext cx="1897621" cy="1138572"/>
      </dsp:txXfrm>
    </dsp:sp>
    <dsp:sp modelId="{A9A3B87B-20A2-40CA-9EBE-0C93BA1D1493}">
      <dsp:nvSpPr>
        <dsp:cNvPr id="0" name=""/>
        <dsp:cNvSpPr/>
      </dsp:nvSpPr>
      <dsp:spPr>
        <a:xfrm>
          <a:off x="2933136" y="1821"/>
          <a:ext cx="1897621" cy="1138572"/>
        </a:xfrm>
        <a:prstGeom prst="rect">
          <a:avLst/>
        </a:prstGeom>
        <a:solidFill>
          <a:srgbClr val="F4801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Commitment of Resources</a:t>
          </a:r>
        </a:p>
      </dsp:txBody>
      <dsp:txXfrm>
        <a:off x="2933136" y="1821"/>
        <a:ext cx="1897621" cy="1138572"/>
      </dsp:txXfrm>
    </dsp:sp>
    <dsp:sp modelId="{84AC7E07-5383-4869-A4C0-838D330DC375}">
      <dsp:nvSpPr>
        <dsp:cNvPr id="0" name=""/>
        <dsp:cNvSpPr/>
      </dsp:nvSpPr>
      <dsp:spPr>
        <a:xfrm>
          <a:off x="5020520" y="1821"/>
          <a:ext cx="1897621" cy="1138572"/>
        </a:xfrm>
        <a:prstGeom prst="rect">
          <a:avLst/>
        </a:prstGeom>
        <a:solidFill>
          <a:srgbClr val="83C1E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Planning, Implementation &amp; Measurement</a:t>
          </a:r>
        </a:p>
      </dsp:txBody>
      <dsp:txXfrm>
        <a:off x="5020520" y="1821"/>
        <a:ext cx="1897621" cy="1138572"/>
      </dsp:txXfrm>
    </dsp:sp>
    <dsp:sp modelId="{56AF8306-3851-48CC-A5F7-3E2ED08D73AB}">
      <dsp:nvSpPr>
        <dsp:cNvPr id="0" name=""/>
        <dsp:cNvSpPr/>
      </dsp:nvSpPr>
      <dsp:spPr>
        <a:xfrm>
          <a:off x="7107903" y="1821"/>
          <a:ext cx="1897621" cy="1138572"/>
        </a:xfrm>
        <a:prstGeom prst="rect">
          <a:avLst/>
        </a:prstGeom>
        <a:solidFill>
          <a:srgbClr val="C8B93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Human Resource Policies &amp; Practices</a:t>
          </a:r>
        </a:p>
      </dsp:txBody>
      <dsp:txXfrm>
        <a:off x="7107903" y="1821"/>
        <a:ext cx="1897621" cy="1138572"/>
      </dsp:txXfrm>
    </dsp:sp>
    <dsp:sp modelId="{98350DE2-CDD5-4A74-B197-7993461D7355}">
      <dsp:nvSpPr>
        <dsp:cNvPr id="0" name=""/>
        <dsp:cNvSpPr/>
      </dsp:nvSpPr>
      <dsp:spPr>
        <a:xfrm>
          <a:off x="845752" y="1330157"/>
          <a:ext cx="1897621" cy="1138572"/>
        </a:xfrm>
        <a:prstGeom prst="rect">
          <a:avLst/>
        </a:prstGeom>
        <a:solidFill>
          <a:srgbClr val="F4801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 Engagement &amp; Education</a:t>
          </a:r>
        </a:p>
      </dsp:txBody>
      <dsp:txXfrm>
        <a:off x="845752" y="1330157"/>
        <a:ext cx="1897621" cy="1138572"/>
      </dsp:txXfrm>
    </dsp:sp>
    <dsp:sp modelId="{9EAA5C82-0FDF-47AC-99EF-496AB758D290}">
      <dsp:nvSpPr>
        <dsp:cNvPr id="0" name=""/>
        <dsp:cNvSpPr/>
      </dsp:nvSpPr>
      <dsp:spPr>
        <a:xfrm>
          <a:off x="2933136" y="1330157"/>
          <a:ext cx="1897621" cy="1138572"/>
        </a:xfrm>
        <a:prstGeom prst="rect">
          <a:avLst/>
        </a:prstGeom>
        <a:solidFill>
          <a:srgbClr val="83C1E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&amp; Land Use</a:t>
          </a:r>
        </a:p>
      </dsp:txBody>
      <dsp:txXfrm>
        <a:off x="2933136" y="1330157"/>
        <a:ext cx="1897621" cy="1138572"/>
      </dsp:txXfrm>
    </dsp:sp>
    <dsp:sp modelId="{D169D868-58B9-4ED5-B108-628510C40306}">
      <dsp:nvSpPr>
        <dsp:cNvPr id="0" name=""/>
        <dsp:cNvSpPr/>
      </dsp:nvSpPr>
      <dsp:spPr>
        <a:xfrm>
          <a:off x="5020520" y="1330157"/>
          <a:ext cx="1897621" cy="1138572"/>
        </a:xfrm>
        <a:prstGeom prst="rect">
          <a:avLst/>
        </a:prstGeom>
        <a:solidFill>
          <a:srgbClr val="C8B93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Municipal Social Services</a:t>
          </a:r>
        </a:p>
      </dsp:txBody>
      <dsp:txXfrm>
        <a:off x="5020520" y="1330157"/>
        <a:ext cx="1897621" cy="1138572"/>
      </dsp:txXfrm>
    </dsp:sp>
    <dsp:sp modelId="{46B44667-C259-4DD4-A912-81E06029096B}">
      <dsp:nvSpPr>
        <dsp:cNvPr id="0" name=""/>
        <dsp:cNvSpPr/>
      </dsp:nvSpPr>
      <dsp:spPr>
        <a:xfrm>
          <a:off x="7107903" y="1330157"/>
          <a:ext cx="1897621" cy="1138572"/>
        </a:xfrm>
        <a:prstGeom prst="rect">
          <a:avLst/>
        </a:prstGeom>
        <a:solidFill>
          <a:srgbClr val="F4801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 Engagement</a:t>
          </a:r>
        </a:p>
      </dsp:txBody>
      <dsp:txXfrm>
        <a:off x="7107903" y="1330157"/>
        <a:ext cx="1897621" cy="1138572"/>
      </dsp:txXfrm>
    </dsp:sp>
    <dsp:sp modelId="{5A1C0ACD-4390-480B-8EB1-A00512C6546C}">
      <dsp:nvSpPr>
        <dsp:cNvPr id="0" name=""/>
        <dsp:cNvSpPr/>
      </dsp:nvSpPr>
      <dsp:spPr>
        <a:xfrm>
          <a:off x="845752" y="2658492"/>
          <a:ext cx="1897621" cy="1138572"/>
        </a:xfrm>
        <a:prstGeom prst="rect">
          <a:avLst/>
        </a:prstGeom>
        <a:solidFill>
          <a:srgbClr val="83C1E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Economic Development</a:t>
          </a:r>
        </a:p>
      </dsp:txBody>
      <dsp:txXfrm>
        <a:off x="845752" y="2658492"/>
        <a:ext cx="1897621" cy="1138572"/>
      </dsp:txXfrm>
    </dsp:sp>
    <dsp:sp modelId="{002AC9BD-1C0E-4C6B-B195-0EBFBEDB380A}">
      <dsp:nvSpPr>
        <dsp:cNvPr id="0" name=""/>
        <dsp:cNvSpPr/>
      </dsp:nvSpPr>
      <dsp:spPr>
        <a:xfrm>
          <a:off x="2933136" y="2658492"/>
          <a:ext cx="1897621" cy="1138572"/>
        </a:xfrm>
        <a:prstGeom prst="rect">
          <a:avLst/>
        </a:prstGeom>
        <a:solidFill>
          <a:srgbClr val="C8B93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Emergency &amp; Protective Services</a:t>
          </a:r>
        </a:p>
      </dsp:txBody>
      <dsp:txXfrm>
        <a:off x="2933136" y="2658492"/>
        <a:ext cx="1897621" cy="1138572"/>
      </dsp:txXfrm>
    </dsp:sp>
    <dsp:sp modelId="{42916AF2-561F-4ED4-9E2A-CBF348011743}">
      <dsp:nvSpPr>
        <dsp:cNvPr id="0" name=""/>
        <dsp:cNvSpPr/>
      </dsp:nvSpPr>
      <dsp:spPr>
        <a:xfrm>
          <a:off x="5020520" y="2658492"/>
          <a:ext cx="1897621" cy="1138572"/>
        </a:xfrm>
        <a:prstGeom prst="rect">
          <a:avLst/>
        </a:prstGeom>
        <a:solidFill>
          <a:srgbClr val="F4801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Transit Services</a:t>
          </a:r>
        </a:p>
      </dsp:txBody>
      <dsp:txXfrm>
        <a:off x="5020520" y="2658492"/>
        <a:ext cx="1897621" cy="1138572"/>
      </dsp:txXfrm>
    </dsp:sp>
    <dsp:sp modelId="{23442FF5-CAAC-45A4-8E1F-9BBD743693D3}">
      <dsp:nvSpPr>
        <dsp:cNvPr id="0" name=""/>
        <dsp:cNvSpPr/>
      </dsp:nvSpPr>
      <dsp:spPr>
        <a:xfrm>
          <a:off x="7107903" y="2658492"/>
          <a:ext cx="1897621" cy="1138572"/>
        </a:xfrm>
        <a:prstGeom prst="rect">
          <a:avLst/>
        </a:prstGeom>
        <a:solidFill>
          <a:srgbClr val="83C1E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Housing</a:t>
          </a:r>
        </a:p>
      </dsp:txBody>
      <dsp:txXfrm>
        <a:off x="7107903" y="2658492"/>
        <a:ext cx="1897621" cy="1138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8CFC7-012E-46F8-8589-0653446BD841}">
      <dsp:nvSpPr>
        <dsp:cNvPr id="0" name=""/>
        <dsp:cNvSpPr/>
      </dsp:nvSpPr>
      <dsp:spPr>
        <a:xfrm>
          <a:off x="8380519" y="998598"/>
          <a:ext cx="2500231" cy="2500359"/>
        </a:xfrm>
        <a:prstGeom prst="ellipse">
          <a:avLst/>
        </a:prstGeom>
        <a:solidFill>
          <a:srgbClr val="C8B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CAA7C-400D-4AC3-88D7-81E609694365}">
      <dsp:nvSpPr>
        <dsp:cNvPr id="0" name=""/>
        <dsp:cNvSpPr/>
      </dsp:nvSpPr>
      <dsp:spPr>
        <a:xfrm>
          <a:off x="8464146" y="1081958"/>
          <a:ext cx="2334050" cy="233363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tx1"/>
              </a:solidFill>
            </a:rPr>
            <a:t>Culture of Inclusion</a:t>
          </a:r>
        </a:p>
      </dsp:txBody>
      <dsp:txXfrm>
        <a:off x="8797581" y="1415398"/>
        <a:ext cx="1667178" cy="1666760"/>
      </dsp:txXfrm>
    </dsp:sp>
    <dsp:sp modelId="{7389B41E-8A7A-4F2B-A6EE-50365695C1CB}">
      <dsp:nvSpPr>
        <dsp:cNvPr id="0" name=""/>
        <dsp:cNvSpPr/>
      </dsp:nvSpPr>
      <dsp:spPr>
        <a:xfrm>
          <a:off x="8464146" y="3545025"/>
          <a:ext cx="2334050" cy="137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1" indent="0" algn="l" defTabSz="889000">
            <a:lnSpc>
              <a:spcPct val="90000"/>
            </a:lnSpc>
            <a:spcBef>
              <a:spcPct val="0"/>
            </a:spcBef>
            <a:spcAft>
              <a:spcPct val="15000"/>
            </a:spcAft>
            <a:buNone/>
          </a:pPr>
          <a:r>
            <a:rPr lang="en-US" sz="2000" kern="1200" dirty="0"/>
            <a:t>Inclusion is normal and part of our culture. </a:t>
          </a:r>
        </a:p>
      </dsp:txBody>
      <dsp:txXfrm>
        <a:off x="8464146" y="3545025"/>
        <a:ext cx="2334050" cy="1370613"/>
      </dsp:txXfrm>
    </dsp:sp>
    <dsp:sp modelId="{468927A9-15C4-4B37-8E83-5AC670CA1A59}">
      <dsp:nvSpPr>
        <dsp:cNvPr id="0" name=""/>
        <dsp:cNvSpPr/>
      </dsp:nvSpPr>
      <dsp:spPr>
        <a:xfrm rot="2700000">
          <a:off x="5785918" y="998422"/>
          <a:ext cx="2500272" cy="2500272"/>
        </a:xfrm>
        <a:prstGeom prst="teardrop">
          <a:avLst>
            <a:gd name="adj" fmla="val 100000"/>
          </a:avLst>
        </a:prstGeom>
        <a:solidFill>
          <a:srgbClr val="83C1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4D625-EDAC-44F0-8CFF-695C2950F8AB}">
      <dsp:nvSpPr>
        <dsp:cNvPr id="0" name=""/>
        <dsp:cNvSpPr/>
      </dsp:nvSpPr>
      <dsp:spPr>
        <a:xfrm>
          <a:off x="5880287" y="1081958"/>
          <a:ext cx="2334050" cy="2333639"/>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Intentional Inclusion</a:t>
          </a:r>
        </a:p>
      </dsp:txBody>
      <dsp:txXfrm>
        <a:off x="6213723" y="1415398"/>
        <a:ext cx="1667178" cy="1666760"/>
      </dsp:txXfrm>
    </dsp:sp>
    <dsp:sp modelId="{2FCE2AA7-21E0-464A-8313-4BA05803F641}">
      <dsp:nvSpPr>
        <dsp:cNvPr id="0" name=""/>
        <dsp:cNvSpPr/>
      </dsp:nvSpPr>
      <dsp:spPr>
        <a:xfrm>
          <a:off x="5880287" y="3545025"/>
          <a:ext cx="2334050" cy="137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1" indent="0" algn="l" defTabSz="889000">
            <a:lnSpc>
              <a:spcPct val="90000"/>
            </a:lnSpc>
            <a:spcBef>
              <a:spcPct val="0"/>
            </a:spcBef>
            <a:spcAft>
              <a:spcPct val="15000"/>
            </a:spcAft>
            <a:buNone/>
          </a:pPr>
          <a:r>
            <a:rPr lang="en-US" sz="2000" kern="1200" dirty="0"/>
            <a:t>We are taking formal steps to eliminate all forms of discrimination through systematic change.</a:t>
          </a:r>
        </a:p>
      </dsp:txBody>
      <dsp:txXfrm>
        <a:off x="5880287" y="3545025"/>
        <a:ext cx="2334050" cy="1370613"/>
      </dsp:txXfrm>
    </dsp:sp>
    <dsp:sp modelId="{27BA4A76-96C5-4D8D-84CB-A7C4F2F3B078}">
      <dsp:nvSpPr>
        <dsp:cNvPr id="0" name=""/>
        <dsp:cNvSpPr/>
      </dsp:nvSpPr>
      <dsp:spPr>
        <a:xfrm rot="2700000">
          <a:off x="3212781" y="998422"/>
          <a:ext cx="2500272" cy="2500272"/>
        </a:xfrm>
        <a:prstGeom prst="teardrop">
          <a:avLst>
            <a:gd name="adj" fmla="val 100000"/>
          </a:avLst>
        </a:prstGeom>
        <a:solidFill>
          <a:srgbClr val="F480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D969B-FC5F-4EC1-933B-8D034D7CBC8F}">
      <dsp:nvSpPr>
        <dsp:cNvPr id="0" name=""/>
        <dsp:cNvSpPr/>
      </dsp:nvSpPr>
      <dsp:spPr>
        <a:xfrm>
          <a:off x="3296428" y="1081958"/>
          <a:ext cx="2334050" cy="2333639"/>
        </a:xfrm>
        <a:prstGeom prst="ellipse">
          <a:avLst/>
        </a:prstGeom>
        <a:solidFill>
          <a:srgbClr val="FAFAF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Awareness</a:t>
          </a:r>
        </a:p>
      </dsp:txBody>
      <dsp:txXfrm>
        <a:off x="3629864" y="1415398"/>
        <a:ext cx="1667178" cy="1666760"/>
      </dsp:txXfrm>
    </dsp:sp>
    <dsp:sp modelId="{ABFF93CE-E35E-4384-B92D-30E2C50CFE48}">
      <dsp:nvSpPr>
        <dsp:cNvPr id="0" name=""/>
        <dsp:cNvSpPr/>
      </dsp:nvSpPr>
      <dsp:spPr>
        <a:xfrm>
          <a:off x="3296428" y="3545025"/>
          <a:ext cx="2334050" cy="137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1" indent="0" algn="l" defTabSz="889000">
            <a:lnSpc>
              <a:spcPct val="90000"/>
            </a:lnSpc>
            <a:spcBef>
              <a:spcPct val="0"/>
            </a:spcBef>
            <a:spcAft>
              <a:spcPct val="15000"/>
            </a:spcAft>
            <a:buFont typeface="Arial" panose="020B0604020202020204" pitchFamily="34" charset="0"/>
            <a:buNone/>
          </a:pPr>
          <a:r>
            <a:rPr lang="en-US" sz="2000" kern="1200" dirty="0"/>
            <a:t>We know there is a problem, we are taking tentative steps, but we are not sure how to proceed.</a:t>
          </a:r>
        </a:p>
      </dsp:txBody>
      <dsp:txXfrm>
        <a:off x="3296428" y="3545025"/>
        <a:ext cx="2334050" cy="1370613"/>
      </dsp:txXfrm>
    </dsp:sp>
    <dsp:sp modelId="{BBD14468-CBBF-4BA3-84B8-3D1C20C41B10}">
      <dsp:nvSpPr>
        <dsp:cNvPr id="0" name=""/>
        <dsp:cNvSpPr/>
      </dsp:nvSpPr>
      <dsp:spPr>
        <a:xfrm rot="2700000">
          <a:off x="628922" y="998422"/>
          <a:ext cx="2500272" cy="2500272"/>
        </a:xfrm>
        <a:prstGeom prst="teardrop">
          <a:avLst>
            <a:gd name="adj" fmla="val 100000"/>
          </a:avLst>
        </a:prstGeom>
        <a:solidFill>
          <a:srgbClr val="3333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BF461-6138-4901-8347-DF69865053D1}">
      <dsp:nvSpPr>
        <dsp:cNvPr id="0" name=""/>
        <dsp:cNvSpPr/>
      </dsp:nvSpPr>
      <dsp:spPr>
        <a:xfrm>
          <a:off x="712569" y="1081958"/>
          <a:ext cx="2334050" cy="2333639"/>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Invisible</a:t>
          </a:r>
        </a:p>
      </dsp:txBody>
      <dsp:txXfrm>
        <a:off x="1046005" y="1415398"/>
        <a:ext cx="1667178" cy="1666760"/>
      </dsp:txXfrm>
    </dsp:sp>
    <dsp:sp modelId="{B9B0190A-8752-43C4-BE07-7C8F1EA4F985}">
      <dsp:nvSpPr>
        <dsp:cNvPr id="0" name=""/>
        <dsp:cNvSpPr/>
      </dsp:nvSpPr>
      <dsp:spPr>
        <a:xfrm>
          <a:off x="712569" y="3545025"/>
          <a:ext cx="2334050" cy="137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1" indent="0" algn="l" defTabSz="889000">
            <a:lnSpc>
              <a:spcPct val="90000"/>
            </a:lnSpc>
            <a:spcBef>
              <a:spcPct val="0"/>
            </a:spcBef>
            <a:spcAft>
              <a:spcPct val="15000"/>
            </a:spcAft>
            <a:buNone/>
          </a:pPr>
          <a:r>
            <a:rPr lang="en-US" sz="2000" kern="1200" dirty="0"/>
            <a:t>We do not recognize that there is a problem. </a:t>
          </a:r>
        </a:p>
      </dsp:txBody>
      <dsp:txXfrm>
        <a:off x="712569" y="3545025"/>
        <a:ext cx="2334050" cy="13706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E5EA3209-3225-49CE-A619-7445AE4F8137}" type="datetimeFigureOut">
              <a:rPr lang="en-US" smtClean="0"/>
              <a:t>10/8/2019</a:t>
            </a:fld>
            <a:endParaRPr lang="en-US" dirty="0"/>
          </a:p>
        </p:txBody>
      </p:sp>
      <p:sp>
        <p:nvSpPr>
          <p:cNvPr id="4" name="Slide Image Placeholder 3"/>
          <p:cNvSpPr>
            <a:spLocks noGrp="1" noRot="1" noChangeAspect="1"/>
          </p:cNvSpPr>
          <p:nvPr>
            <p:ph type="sldImg" idx="2"/>
          </p:nvPr>
        </p:nvSpPr>
        <p:spPr>
          <a:xfrm>
            <a:off x="776445" y="27432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82878" y="3452418"/>
            <a:ext cx="6673533" cy="54128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65220"/>
            <a:ext cx="2971800" cy="2743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65220"/>
            <a:ext cx="2971800" cy="274320"/>
          </a:xfrm>
          <a:prstGeom prst="rect">
            <a:avLst/>
          </a:prstGeom>
        </p:spPr>
        <p:txBody>
          <a:bodyPr vert="horz" lIns="91440" tIns="45720" rIns="91440" bIns="45720" rtlCol="0" anchor="b"/>
          <a:lstStyle>
            <a:lvl1pPr algn="r">
              <a:defRPr sz="1200"/>
            </a:lvl1pPr>
          </a:lstStyle>
          <a:p>
            <a:fld id="{510BC0A5-81D8-4429-B4FA-789D8CDA6639}" type="slidenum">
              <a:rPr lang="en-US" smtClean="0"/>
              <a:t>‹#›</a:t>
            </a:fld>
            <a:endParaRPr lang="en-US" dirty="0"/>
          </a:p>
        </p:txBody>
      </p:sp>
    </p:spTree>
    <p:extLst>
      <p:ext uri="{BB962C8B-B14F-4D97-AF65-F5344CB8AC3E}">
        <p14:creationId xmlns:p14="http://schemas.microsoft.com/office/powerpoint/2010/main" val="2924438880"/>
      </p:ext>
    </p:extLst>
  </p:cSld>
  <p:clrMap bg1="lt1" tx1="dk1" bg2="lt2" tx2="dk2" accent1="accent1" accent2="accent2" accent3="accent3" accent4="accent4" accent5="accent5" accent6="accent6" hlink="hlink" folHlink="folHlink"/>
  <p:notesStyle>
    <a:lvl1pPr marL="234950" indent="-234950" algn="l" defTabSz="914400" rtl="0" eaLnBrk="1" latinLnBrk="0" hangingPunct="1">
      <a:buFont typeface="Arial" panose="020B0604020202020204" pitchFamily="34" charset="0"/>
      <a:buChar char="•"/>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a:xfrm>
            <a:off x="685800" y="4400550"/>
            <a:ext cx="5486400" cy="4263390"/>
          </a:xfrm>
        </p:spPr>
        <p:txBody>
          <a:bodyPr>
            <a:noAutofit/>
          </a:bodyPr>
          <a:lstStyle/>
          <a:p>
            <a:pPr marL="0" indent="0">
              <a:buNone/>
            </a:pPr>
            <a:r>
              <a:rPr lang="en-CA" b="1" i="1" kern="1200" dirty="0">
                <a:solidFill>
                  <a:schemeClr val="tx1"/>
                </a:solidFill>
                <a:latin typeface="+mn-lt"/>
                <a:ea typeface="+mn-ea"/>
                <a:cs typeface="+mn-cs"/>
              </a:rPr>
              <a:t>Note to Presenter: </a:t>
            </a:r>
            <a:endParaRPr lang="en-US" kern="1200" dirty="0">
              <a:solidFill>
                <a:schemeClr val="tx1"/>
              </a:solidFill>
              <a:latin typeface="+mn-lt"/>
              <a:ea typeface="+mn-ea"/>
              <a:cs typeface="+mn-cs"/>
            </a:endParaRPr>
          </a:p>
          <a:p>
            <a:pPr marL="0" indent="0">
              <a:buNone/>
            </a:pPr>
            <a:endParaRPr lang="en-US" kern="1200" dirty="0">
              <a:solidFill>
                <a:schemeClr val="tx1"/>
              </a:solidFill>
              <a:latin typeface="+mn-lt"/>
              <a:ea typeface="+mn-ea"/>
              <a:cs typeface="+mn-cs"/>
            </a:endParaRPr>
          </a:p>
          <a:p>
            <a:pPr marL="0" indent="0">
              <a:buNone/>
            </a:pPr>
            <a:r>
              <a:rPr lang="en-CA" b="1" i="1" kern="1200" dirty="0">
                <a:solidFill>
                  <a:schemeClr val="tx1"/>
                </a:solidFill>
                <a:latin typeface="+mn-lt"/>
                <a:ea typeface="+mn-ea"/>
                <a:cs typeface="+mn-cs"/>
              </a:rPr>
              <a:t>Purpose of template</a:t>
            </a:r>
            <a:endParaRPr lang="en-US" i="1" kern="1200" dirty="0">
              <a:solidFill>
                <a:schemeClr val="tx1"/>
              </a:solidFill>
              <a:latin typeface="+mn-lt"/>
              <a:ea typeface="+mn-ea"/>
              <a:cs typeface="+mn-cs"/>
            </a:endParaRPr>
          </a:p>
          <a:p>
            <a:pPr marL="0" indent="0">
              <a:buNone/>
            </a:pPr>
            <a:r>
              <a:rPr lang="en-CA" i="1" kern="1200" dirty="0">
                <a:solidFill>
                  <a:schemeClr val="tx1"/>
                </a:solidFill>
                <a:latin typeface="+mn-lt"/>
                <a:ea typeface="+mn-ea"/>
                <a:cs typeface="+mn-cs"/>
              </a:rPr>
              <a:t>This presentation is a Template that you can customize and use to:</a:t>
            </a:r>
            <a:endParaRPr lang="en-US" i="1" kern="1200" dirty="0">
              <a:solidFill>
                <a:schemeClr val="tx1"/>
              </a:solidFill>
              <a:latin typeface="+mn-lt"/>
              <a:ea typeface="+mn-ea"/>
              <a:cs typeface="+mn-cs"/>
            </a:endParaRPr>
          </a:p>
          <a:p>
            <a:pPr marL="404813" lvl="1" indent="-182563">
              <a:buFont typeface="Arial" pitchFamily="34" charset="0"/>
              <a:buChar char="•"/>
            </a:pPr>
            <a:r>
              <a:rPr lang="en-CA" i="1" u="sng" kern="1200" dirty="0">
                <a:solidFill>
                  <a:schemeClr val="tx1"/>
                </a:solidFill>
                <a:latin typeface="+mn-lt"/>
                <a:ea typeface="+mn-ea"/>
                <a:cs typeface="+mn-cs"/>
              </a:rPr>
              <a:t>Communicate the benefits</a:t>
            </a:r>
            <a:r>
              <a:rPr lang="en-CA" i="1" kern="1200" dirty="0">
                <a:solidFill>
                  <a:schemeClr val="tx1"/>
                </a:solidFill>
                <a:latin typeface="+mn-lt"/>
                <a:ea typeface="+mn-ea"/>
                <a:cs typeface="+mn-cs"/>
              </a:rPr>
              <a:t> of evaluating your municipal government’s inclusiveness in terms of policies and practices as an employer and service provider</a:t>
            </a:r>
            <a:endParaRPr lang="en-US" i="1" kern="1200" dirty="0">
              <a:solidFill>
                <a:schemeClr val="tx1"/>
              </a:solidFill>
              <a:latin typeface="+mn-lt"/>
              <a:ea typeface="+mn-ea"/>
              <a:cs typeface="+mn-cs"/>
            </a:endParaRPr>
          </a:p>
          <a:p>
            <a:pPr marL="404813" lvl="1" indent="-182563">
              <a:buFont typeface="Arial" pitchFamily="34" charset="0"/>
              <a:buChar char="•"/>
            </a:pPr>
            <a:r>
              <a:rPr lang="en-CA" i="1" u="sng" kern="1200" dirty="0">
                <a:solidFill>
                  <a:schemeClr val="tx1"/>
                </a:solidFill>
                <a:latin typeface="+mn-lt"/>
                <a:ea typeface="+mn-ea"/>
                <a:cs typeface="+mn-cs"/>
              </a:rPr>
              <a:t>Educate municipal staff, elected officials, and stakeholders </a:t>
            </a:r>
            <a:r>
              <a:rPr lang="en-CA" i="1" u="none" kern="1200" dirty="0">
                <a:solidFill>
                  <a:schemeClr val="tx1"/>
                </a:solidFill>
                <a:latin typeface="+mn-lt"/>
                <a:ea typeface="+mn-ea"/>
                <a:cs typeface="+mn-cs"/>
              </a:rPr>
              <a:t>on how you will conduct </a:t>
            </a:r>
            <a:r>
              <a:rPr lang="en-CA" i="1" kern="1200" dirty="0">
                <a:solidFill>
                  <a:schemeClr val="tx1"/>
                </a:solidFill>
                <a:latin typeface="+mn-lt"/>
                <a:ea typeface="+mn-ea"/>
                <a:cs typeface="+mn-cs"/>
              </a:rPr>
              <a:t>an evaluation using AUMA’s Measuring Inclusion Tool for Municipal Governments.</a:t>
            </a:r>
            <a:endParaRPr lang="en-US" i="1" kern="1200" dirty="0">
              <a:solidFill>
                <a:schemeClr val="tx1"/>
              </a:solidFill>
              <a:latin typeface="+mn-lt"/>
              <a:ea typeface="+mn-ea"/>
              <a:cs typeface="+mn-cs"/>
            </a:endParaRPr>
          </a:p>
          <a:p>
            <a:pPr marL="404813" lvl="1" indent="-182563">
              <a:buFont typeface="Arial" pitchFamily="34" charset="0"/>
              <a:buChar char="•"/>
            </a:pPr>
            <a:r>
              <a:rPr lang="en-CA" i="1" u="sng" kern="1200" dirty="0">
                <a:solidFill>
                  <a:schemeClr val="tx1"/>
                </a:solidFill>
                <a:latin typeface="+mn-lt"/>
                <a:ea typeface="+mn-ea"/>
                <a:cs typeface="+mn-cs"/>
              </a:rPr>
              <a:t>Provide instructions </a:t>
            </a:r>
            <a:r>
              <a:rPr lang="en-CA" i="1" u="none" kern="1200" dirty="0">
                <a:solidFill>
                  <a:schemeClr val="tx1"/>
                </a:solidFill>
                <a:latin typeface="+mn-lt"/>
                <a:ea typeface="+mn-ea"/>
                <a:cs typeface="+mn-cs"/>
              </a:rPr>
              <a:t>on their role</a:t>
            </a:r>
            <a:r>
              <a:rPr lang="en-CA" i="1" kern="1200" dirty="0">
                <a:solidFill>
                  <a:schemeClr val="tx1"/>
                </a:solidFill>
                <a:latin typeface="+mn-lt"/>
                <a:ea typeface="+mn-ea"/>
                <a:cs typeface="+mn-cs"/>
              </a:rPr>
              <a:t>.</a:t>
            </a:r>
            <a:endParaRPr lang="en-US" i="1" kern="1200" dirty="0">
              <a:solidFill>
                <a:schemeClr val="tx1"/>
              </a:solidFill>
              <a:latin typeface="+mn-lt"/>
              <a:ea typeface="+mn-ea"/>
              <a:cs typeface="+mn-cs"/>
            </a:endParaRPr>
          </a:p>
          <a:p>
            <a:pPr marL="0" indent="0">
              <a:buNone/>
            </a:pPr>
            <a:endParaRPr lang="en-US" i="1" kern="1200" dirty="0">
              <a:solidFill>
                <a:schemeClr val="tx1"/>
              </a:solidFill>
              <a:latin typeface="+mn-lt"/>
              <a:ea typeface="+mn-ea"/>
              <a:cs typeface="+mn-cs"/>
            </a:endParaRPr>
          </a:p>
          <a:p>
            <a:pPr marL="0" indent="0">
              <a:buNone/>
            </a:pPr>
            <a:r>
              <a:rPr lang="en-US" b="1" i="1" kern="1200" dirty="0">
                <a:solidFill>
                  <a:schemeClr val="tx1"/>
                </a:solidFill>
                <a:latin typeface="+mn-lt"/>
                <a:ea typeface="+mn-ea"/>
                <a:cs typeface="+mn-cs"/>
              </a:rPr>
              <a:t>Who does this template benefit?</a:t>
            </a:r>
          </a:p>
          <a:p>
            <a:pPr marL="0" indent="0">
              <a:buNone/>
            </a:pPr>
            <a:r>
              <a:rPr lang="en-CA" i="1" kern="1200" dirty="0">
                <a:solidFill>
                  <a:schemeClr val="tx1"/>
                </a:solidFill>
                <a:latin typeface="+mn-lt"/>
                <a:ea typeface="+mn-ea"/>
                <a:cs typeface="+mn-cs"/>
              </a:rPr>
              <a:t>The Template is useful to municipalities that have already committed to inclusion work and are ready to evaluate their efforts to-date or those just starting out</a:t>
            </a:r>
            <a:r>
              <a:rPr lang="en-CA" i="1" kern="1200">
                <a:solidFill>
                  <a:schemeClr val="tx1"/>
                </a:solidFill>
                <a:latin typeface="+mn-lt"/>
                <a:ea typeface="+mn-ea"/>
                <a:cs typeface="+mn-cs"/>
              </a:rPr>
              <a:t>. </a:t>
            </a:r>
            <a:endParaRPr lang="en-CA" i="1" kern="1200" dirty="0">
              <a:solidFill>
                <a:schemeClr val="tx1"/>
              </a:solidFill>
              <a:latin typeface="+mn-lt"/>
              <a:ea typeface="+mn-ea"/>
              <a:cs typeface="+mn-cs"/>
            </a:endParaRPr>
          </a:p>
          <a:p>
            <a:pPr marL="0" indent="0">
              <a:buNone/>
            </a:pPr>
            <a:endParaRPr lang="en-CA" b="1" i="1" kern="1200" dirty="0">
              <a:solidFill>
                <a:schemeClr val="tx1"/>
              </a:solidFill>
              <a:latin typeface="+mn-lt"/>
              <a:ea typeface="+mn-ea"/>
              <a:cs typeface="+mn-cs"/>
            </a:endParaRPr>
          </a:p>
          <a:p>
            <a:pPr marL="0" indent="0">
              <a:buNone/>
            </a:pPr>
            <a:r>
              <a:rPr lang="en-CA" b="1" i="1" kern="1200" dirty="0">
                <a:solidFill>
                  <a:schemeClr val="tx1"/>
                </a:solidFill>
                <a:latin typeface="+mn-lt"/>
                <a:ea typeface="+mn-ea"/>
                <a:cs typeface="+mn-cs"/>
              </a:rPr>
              <a:t>Can I edit the template?</a:t>
            </a:r>
          </a:p>
          <a:p>
            <a:pPr marL="0" indent="0">
              <a:buNone/>
            </a:pPr>
            <a:r>
              <a:rPr lang="en-CA" i="1" kern="1200" dirty="0">
                <a:solidFill>
                  <a:schemeClr val="tx1"/>
                </a:solidFill>
                <a:latin typeface="+mn-lt"/>
                <a:ea typeface="+mn-ea"/>
                <a:cs typeface="+mn-cs"/>
              </a:rPr>
              <a:t>The template can be used as is, or modified to suit your objectives for the presentation, your audience and your specific context.  </a:t>
            </a:r>
            <a:endParaRPr lang="en-US" i="1" kern="1200" dirty="0">
              <a:solidFill>
                <a:schemeClr val="tx1"/>
              </a:solidFill>
              <a:latin typeface="+mn-lt"/>
              <a:ea typeface="+mn-ea"/>
              <a:cs typeface="+mn-cs"/>
            </a:endParaRPr>
          </a:p>
          <a:p>
            <a:pPr marL="0" indent="0">
              <a:buNone/>
            </a:pPr>
            <a:r>
              <a:rPr lang="en-CA" b="1" i="1" kern="1200" dirty="0">
                <a:solidFill>
                  <a:schemeClr val="tx1"/>
                </a:solidFill>
                <a:latin typeface="+mn-lt"/>
                <a:ea typeface="+mn-ea"/>
                <a:cs typeface="+mn-cs"/>
              </a:rPr>
              <a:t> </a:t>
            </a:r>
            <a:endParaRPr lang="en-US" i="1" kern="1200" dirty="0">
              <a:solidFill>
                <a:schemeClr val="tx1"/>
              </a:solidFill>
              <a:latin typeface="+mn-lt"/>
              <a:ea typeface="+mn-ea"/>
              <a:cs typeface="+mn-cs"/>
            </a:endParaRPr>
          </a:p>
          <a:p>
            <a:pPr marL="0" indent="0">
              <a:buNone/>
            </a:pPr>
            <a:r>
              <a:rPr lang="en-CA" b="1" i="1" kern="1200" dirty="0">
                <a:solidFill>
                  <a:schemeClr val="tx1"/>
                </a:solidFill>
                <a:latin typeface="+mn-lt"/>
                <a:ea typeface="+mn-ea"/>
                <a:cs typeface="+mn-cs"/>
              </a:rPr>
              <a:t>Length of presentation</a:t>
            </a:r>
            <a:endParaRPr lang="en-US" i="1" kern="1200" dirty="0">
              <a:solidFill>
                <a:schemeClr val="tx1"/>
              </a:solidFill>
              <a:latin typeface="+mn-lt"/>
              <a:ea typeface="+mn-ea"/>
              <a:cs typeface="+mn-cs"/>
            </a:endParaRPr>
          </a:p>
          <a:p>
            <a:r>
              <a:rPr lang="en-CA" i="1" kern="1200" dirty="0">
                <a:solidFill>
                  <a:schemeClr val="tx1"/>
                </a:solidFill>
                <a:latin typeface="+mn-lt"/>
                <a:ea typeface="+mn-ea"/>
                <a:cs typeface="+mn-cs"/>
              </a:rPr>
              <a:t>This presentation will take 10 - 20 minutes, depending on the level of detail appropriate for the audience.</a:t>
            </a:r>
            <a:endParaRPr lang="en-US" i="1"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8D3DE-0D35-4526-8FA3-9B2E5E45446E}" type="datetime1">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2019-10-08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FD10E-D2E1-436D-8560-ACE5D8406BB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52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AUMA’s Measuring Inclusion Tool offers a framework for us to assess how inclusive we are as an employer, service provider, and leader in our community. </a:t>
            </a:r>
          </a:p>
          <a:p>
            <a:r>
              <a:rPr lang="en-US" dirty="0"/>
              <a:t>It will help us to understand the areas in which we have created a culture of inclusion and the areas where we can make some improvements. </a:t>
            </a:r>
          </a:p>
          <a:p>
            <a:r>
              <a:rPr lang="en-US" dirty="0"/>
              <a:t>More importantly, it gives us a benchmark of our current state of inclusiveness so we can make plans to improve over time. </a:t>
            </a:r>
          </a:p>
          <a:p>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10</a:t>
            </a:fld>
            <a:endParaRPr lang="en-US" dirty="0"/>
          </a:p>
        </p:txBody>
      </p:sp>
    </p:spTree>
    <p:extLst>
      <p:ext uri="{BB962C8B-B14F-4D97-AF65-F5344CB8AC3E}">
        <p14:creationId xmlns:p14="http://schemas.microsoft.com/office/powerpoint/2010/main" val="114867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The Tool is broken down into 12 areas of focus.</a:t>
            </a:r>
          </a:p>
          <a:p>
            <a:r>
              <a:rPr lang="en-US" dirty="0"/>
              <a:t>As you can see, the Tool covers the key areas of operations of most municipal governments.  </a:t>
            </a:r>
          </a:p>
          <a:p>
            <a:pPr marL="0" indent="0">
              <a:buNone/>
            </a:pPr>
            <a:endParaRPr lang="en-US" b="1" i="1" dirty="0"/>
          </a:p>
          <a:p>
            <a:pPr marL="0" indent="0">
              <a:buNone/>
            </a:pPr>
            <a:r>
              <a:rPr lang="en-US" b="1" i="1" dirty="0"/>
              <a:t>[If your audience or organization is only evaluating a limited number of the areas]</a:t>
            </a:r>
          </a:p>
          <a:p>
            <a:pPr marL="234950" indent="-234950"/>
            <a:r>
              <a:rPr lang="en-US" dirty="0"/>
              <a:t>Our organization is going to be focusing on the areas of: ______________________________.</a:t>
            </a:r>
          </a:p>
          <a:p>
            <a:pPr marL="234950" marR="0" lvl="0" indent="-234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terms of your role in the organization, we are asking you to evaluate the areas of: ______________________________.</a:t>
            </a:r>
          </a:p>
          <a:p>
            <a:pPr marL="234950" indent="-234950"/>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11</a:t>
            </a:fld>
            <a:endParaRPr lang="en-US" dirty="0"/>
          </a:p>
        </p:txBody>
      </p:sp>
    </p:spTree>
    <p:extLst>
      <p:ext uri="{BB962C8B-B14F-4D97-AF65-F5344CB8AC3E}">
        <p14:creationId xmlns:p14="http://schemas.microsoft.com/office/powerpoint/2010/main" val="93532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pPr marL="0" indent="0">
              <a:buNone/>
            </a:pPr>
            <a:r>
              <a:rPr lang="en-CA" sz="1600" b="1" i="1" kern="1200" dirty="0">
                <a:solidFill>
                  <a:schemeClr val="tx1"/>
                </a:solidFill>
                <a:latin typeface="+mn-lt"/>
                <a:ea typeface="+mn-ea"/>
                <a:cs typeface="+mn-cs"/>
              </a:rPr>
              <a:t>NOTE TO PRESENTER</a:t>
            </a:r>
            <a:r>
              <a:rPr lang="en-CA" sz="1600" i="1" kern="1200" dirty="0">
                <a:solidFill>
                  <a:schemeClr val="tx1"/>
                </a:solidFill>
                <a:latin typeface="+mn-lt"/>
                <a:ea typeface="+mn-ea"/>
                <a:cs typeface="+mn-cs"/>
              </a:rPr>
              <a:t>: A complete definition of each level of inclusion is available in the Measuring Inclusion</a:t>
            </a:r>
            <a:r>
              <a:rPr lang="en-CA" sz="1600" i="1" kern="1200" baseline="0" dirty="0">
                <a:solidFill>
                  <a:schemeClr val="tx1"/>
                </a:solidFill>
                <a:latin typeface="+mn-lt"/>
                <a:ea typeface="+mn-ea"/>
                <a:cs typeface="+mn-cs"/>
              </a:rPr>
              <a:t> </a:t>
            </a:r>
            <a:r>
              <a:rPr lang="en-CA" sz="1600" i="1" kern="1200" dirty="0">
                <a:solidFill>
                  <a:schemeClr val="tx1"/>
                </a:solidFill>
                <a:latin typeface="+mn-lt"/>
                <a:ea typeface="+mn-ea"/>
                <a:cs typeface="+mn-cs"/>
              </a:rPr>
              <a:t>Tool.</a:t>
            </a:r>
            <a:endParaRPr lang="en-US" sz="1600" kern="1200" dirty="0">
              <a:solidFill>
                <a:schemeClr val="tx1"/>
              </a:solidFill>
              <a:latin typeface="+mn-lt"/>
              <a:ea typeface="+mn-ea"/>
              <a:cs typeface="+mn-cs"/>
            </a:endParaRPr>
          </a:p>
          <a:p>
            <a:pPr marL="0" indent="0">
              <a:buNone/>
            </a:pPr>
            <a:endParaRPr lang="en-US" sz="1600" kern="1200" dirty="0">
              <a:solidFill>
                <a:schemeClr val="tx1"/>
              </a:solidFill>
              <a:latin typeface="+mn-lt"/>
              <a:ea typeface="+mn-ea"/>
              <a:cs typeface="+mn-cs"/>
            </a:endParaRPr>
          </a:p>
          <a:p>
            <a:r>
              <a:rPr lang="en-CA" sz="1600" kern="1200" dirty="0">
                <a:solidFill>
                  <a:schemeClr val="tx1"/>
                </a:solidFill>
                <a:latin typeface="+mn-lt"/>
                <a:ea typeface="+mn-ea"/>
                <a:cs typeface="+mn-cs"/>
              </a:rPr>
              <a:t>The tool is based on four Levels of Inclusion. </a:t>
            </a:r>
          </a:p>
          <a:p>
            <a:r>
              <a:rPr lang="en-CA" sz="1600" kern="1200" dirty="0">
                <a:solidFill>
                  <a:schemeClr val="tx1"/>
                </a:solidFill>
                <a:latin typeface="+mn-lt"/>
                <a:ea typeface="+mn-ea"/>
                <a:cs typeface="+mn-cs"/>
              </a:rPr>
              <a:t>The Levels map out the progression that a municipality might go through in becoming more welcoming and inclusive.</a:t>
            </a:r>
          </a:p>
          <a:p>
            <a:r>
              <a:rPr lang="en-CA" sz="1600" kern="1200" dirty="0">
                <a:solidFill>
                  <a:schemeClr val="tx1"/>
                </a:solidFill>
                <a:latin typeface="+mn-lt"/>
                <a:ea typeface="+mn-ea"/>
                <a:cs typeface="+mn-cs"/>
              </a:rPr>
              <a:t>For instance, the Invisible level is when an organization doesn’t necessarily realize there is a problem and its policies and practices might be excluding people. </a:t>
            </a:r>
          </a:p>
          <a:p>
            <a:r>
              <a:rPr lang="en-CA" sz="1600" kern="1200" dirty="0">
                <a:solidFill>
                  <a:schemeClr val="tx1"/>
                </a:solidFill>
                <a:latin typeface="+mn-lt"/>
                <a:ea typeface="+mn-ea"/>
                <a:cs typeface="+mn-cs"/>
              </a:rPr>
              <a:t>At the Awareness level, the organization realizes there is improvements to be made, but it hasn’t taken any meaningful steps yet. </a:t>
            </a:r>
          </a:p>
          <a:p>
            <a:r>
              <a:rPr lang="en-CA" sz="1600" kern="1200" dirty="0">
                <a:solidFill>
                  <a:schemeClr val="tx1"/>
                </a:solidFill>
                <a:latin typeface="+mn-lt"/>
                <a:ea typeface="+mn-ea"/>
                <a:cs typeface="+mn-cs"/>
              </a:rPr>
              <a:t>At the level of Intentional Inclusion, the organization is taking strategic steps to improve policies and practices to eliminate forms of exclusion and discrimination. </a:t>
            </a:r>
          </a:p>
          <a:p>
            <a:r>
              <a:rPr lang="en-CA" sz="1600" kern="1200" dirty="0">
                <a:solidFill>
                  <a:schemeClr val="tx1"/>
                </a:solidFill>
                <a:latin typeface="+mn-lt"/>
                <a:ea typeface="+mn-ea"/>
                <a:cs typeface="+mn-cs"/>
              </a:rPr>
              <a:t>And lastly, </a:t>
            </a:r>
            <a:r>
              <a:rPr lang="en-US" sz="1600" kern="1200" dirty="0">
                <a:solidFill>
                  <a:schemeClr val="tx1"/>
                </a:solidFill>
                <a:latin typeface="+mn-lt"/>
                <a:ea typeface="+mn-ea"/>
                <a:cs typeface="+mn-cs"/>
              </a:rPr>
              <a:t>the goal is to reach a Culture of Inclusion where all employees and residents are valued and are treated equitably through the services of the municipality. </a:t>
            </a:r>
          </a:p>
          <a:p>
            <a:endParaRPr lang="en-CA" sz="1600" kern="1200" dirty="0">
              <a:solidFill>
                <a:schemeClr val="tx1"/>
              </a:solidFill>
              <a:latin typeface="+mn-lt"/>
              <a:ea typeface="+mn-ea"/>
              <a:cs typeface="+mn-cs"/>
            </a:endParaRPr>
          </a:p>
          <a:p>
            <a:r>
              <a:rPr lang="en-CA" sz="1600" kern="1200" dirty="0">
                <a:solidFill>
                  <a:schemeClr val="tx1"/>
                </a:solidFill>
                <a:latin typeface="+mn-lt"/>
                <a:ea typeface="+mn-ea"/>
                <a:cs typeface="+mn-cs"/>
              </a:rPr>
              <a:t>The municipality will likely find that it is at a different level of inclusiveness depending on the area of focus. </a:t>
            </a:r>
          </a:p>
          <a:p>
            <a:r>
              <a:rPr lang="en-CA" sz="1600" kern="1200" dirty="0">
                <a:solidFill>
                  <a:schemeClr val="tx1"/>
                </a:solidFill>
                <a:latin typeface="+mn-lt"/>
                <a:ea typeface="+mn-ea"/>
                <a:cs typeface="+mn-cs"/>
              </a:rPr>
              <a:t>For instance, a municipal government may be demonstrating a culture of inclusion in terms of employee engagement, but may only be at the awareness phase when it comes to its own economic development work. </a:t>
            </a:r>
          </a:p>
          <a:p>
            <a:r>
              <a:rPr lang="en-CA" sz="1600" kern="1200" dirty="0">
                <a:solidFill>
                  <a:schemeClr val="tx1"/>
                </a:solidFill>
                <a:latin typeface="+mn-lt"/>
                <a:ea typeface="+mn-ea"/>
                <a:cs typeface="+mn-cs"/>
              </a:rPr>
              <a:t>That is one reason why it is useful for us to evaluate each Area of Focus separately.</a:t>
            </a:r>
            <a:endParaRPr lang="en-US" sz="16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12</a:t>
            </a:fld>
            <a:endParaRPr lang="en-US" dirty="0"/>
          </a:p>
        </p:txBody>
      </p:sp>
    </p:spTree>
    <p:extLst>
      <p:ext uri="{BB962C8B-B14F-4D97-AF65-F5344CB8AC3E}">
        <p14:creationId xmlns:p14="http://schemas.microsoft.com/office/powerpoint/2010/main" val="281019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CA" sz="1600" kern="1200" dirty="0">
                <a:solidFill>
                  <a:schemeClr val="tx1"/>
                </a:solidFill>
                <a:latin typeface="+mn-lt"/>
                <a:ea typeface="+mn-ea"/>
                <a:cs typeface="+mn-cs"/>
              </a:rPr>
              <a:t>Here is an overview of what an assessment of an area of focus looks like.</a:t>
            </a:r>
          </a:p>
          <a:p>
            <a:r>
              <a:rPr lang="en-CA" sz="1600" kern="1200" dirty="0">
                <a:solidFill>
                  <a:schemeClr val="tx1"/>
                </a:solidFill>
                <a:latin typeface="+mn-lt"/>
                <a:ea typeface="+mn-ea"/>
                <a:cs typeface="+mn-cs"/>
              </a:rPr>
              <a:t>At the top, it shows the title of the area of focus and provides a general description. </a:t>
            </a:r>
          </a:p>
          <a:p>
            <a:r>
              <a:rPr lang="en-CA" sz="1600" kern="1200" dirty="0">
                <a:solidFill>
                  <a:schemeClr val="tx1"/>
                </a:solidFill>
                <a:latin typeface="+mn-lt"/>
                <a:ea typeface="+mn-ea"/>
                <a:cs typeface="+mn-cs"/>
              </a:rPr>
              <a:t>In this example, the area of focus is Leadership.</a:t>
            </a:r>
          </a:p>
          <a:p>
            <a:r>
              <a:rPr lang="en-CA" sz="1600" kern="1200" dirty="0">
                <a:solidFill>
                  <a:schemeClr val="tx1"/>
                </a:solidFill>
                <a:latin typeface="+mn-lt"/>
                <a:ea typeface="+mn-ea"/>
                <a:cs typeface="+mn-cs"/>
              </a:rPr>
              <a:t>Each area of focus is broken down into five topics. </a:t>
            </a:r>
          </a:p>
          <a:p>
            <a:r>
              <a:rPr lang="en-CA" sz="1600" kern="1200" dirty="0">
                <a:solidFill>
                  <a:schemeClr val="tx1"/>
                </a:solidFill>
                <a:latin typeface="+mn-lt"/>
                <a:ea typeface="+mn-ea"/>
                <a:cs typeface="+mn-cs"/>
              </a:rPr>
              <a:t>For example, in the Leadership area, the topics are:</a:t>
            </a:r>
          </a:p>
          <a:p>
            <a:pPr marL="742950" lvl="1" indent="-285750">
              <a:buFont typeface="Arial" panose="020B0604020202020204" pitchFamily="34" charset="0"/>
              <a:buChar char="•"/>
            </a:pPr>
            <a:r>
              <a:rPr lang="en-CA" sz="1600" kern="1200" dirty="0">
                <a:solidFill>
                  <a:schemeClr val="tx1"/>
                </a:solidFill>
                <a:latin typeface="+mn-lt"/>
                <a:ea typeface="+mn-ea"/>
                <a:cs typeface="+mn-cs"/>
              </a:rPr>
              <a:t>Leadership by elected officials;</a:t>
            </a:r>
          </a:p>
          <a:p>
            <a:pPr marL="742950" lvl="1" indent="-285750">
              <a:buFont typeface="Arial" panose="020B0604020202020204" pitchFamily="34" charset="0"/>
              <a:buChar char="•"/>
            </a:pPr>
            <a:r>
              <a:rPr lang="en-CA" sz="1600" kern="1200" dirty="0">
                <a:solidFill>
                  <a:schemeClr val="tx1"/>
                </a:solidFill>
                <a:latin typeface="+mn-lt"/>
                <a:ea typeface="+mn-ea"/>
                <a:cs typeface="+mn-cs"/>
              </a:rPr>
              <a:t>Communication by elected officials;</a:t>
            </a:r>
          </a:p>
          <a:p>
            <a:pPr marL="742950" lvl="1" indent="-285750">
              <a:buFont typeface="Arial" panose="020B0604020202020204" pitchFamily="34" charset="0"/>
              <a:buChar char="•"/>
            </a:pPr>
            <a:r>
              <a:rPr lang="en-CA" sz="1600" kern="1200" dirty="0">
                <a:solidFill>
                  <a:schemeClr val="tx1"/>
                </a:solidFill>
                <a:latin typeface="+mn-lt"/>
                <a:ea typeface="+mn-ea"/>
                <a:cs typeface="+mn-cs"/>
              </a:rPr>
              <a:t>Representation on municipal committees; </a:t>
            </a:r>
          </a:p>
          <a:p>
            <a:pPr marL="742950" lvl="1" indent="-285750">
              <a:buFont typeface="Arial" panose="020B0604020202020204" pitchFamily="34" charset="0"/>
              <a:buChar char="•"/>
            </a:pPr>
            <a:r>
              <a:rPr lang="en-CA" sz="1600" kern="1200" dirty="0">
                <a:solidFill>
                  <a:schemeClr val="tx1"/>
                </a:solidFill>
                <a:latin typeface="+mn-lt"/>
                <a:ea typeface="+mn-ea"/>
                <a:cs typeface="+mn-cs"/>
              </a:rPr>
              <a:t>Leadership by management; and </a:t>
            </a:r>
          </a:p>
          <a:p>
            <a:pPr marL="742950" lvl="1" indent="-285750">
              <a:buFont typeface="Arial" panose="020B0604020202020204" pitchFamily="34" charset="0"/>
              <a:buChar char="•"/>
            </a:pPr>
            <a:r>
              <a:rPr lang="en-CA" sz="1600" kern="1200" dirty="0">
                <a:solidFill>
                  <a:schemeClr val="tx1"/>
                </a:solidFill>
                <a:latin typeface="+mn-lt"/>
                <a:ea typeface="+mn-ea"/>
                <a:cs typeface="+mn-cs"/>
              </a:rPr>
              <a:t>How the organization responds to complaints of discrimination.</a:t>
            </a:r>
          </a:p>
          <a:p>
            <a:r>
              <a:rPr lang="en-CA" sz="1600" kern="1200" dirty="0">
                <a:solidFill>
                  <a:schemeClr val="tx1"/>
                </a:solidFill>
                <a:latin typeface="+mn-lt"/>
                <a:ea typeface="+mn-ea"/>
                <a:cs typeface="+mn-cs"/>
              </a:rPr>
              <a:t>Each topic is described using four indicators. </a:t>
            </a:r>
          </a:p>
          <a:p>
            <a:r>
              <a:rPr lang="en-CA" sz="1600" kern="1200" dirty="0">
                <a:solidFill>
                  <a:schemeClr val="tx1"/>
                </a:solidFill>
                <a:latin typeface="+mn-lt"/>
                <a:ea typeface="+mn-ea"/>
                <a:cs typeface="+mn-cs"/>
              </a:rPr>
              <a:t>The indicators describe situations or characteristics that describe the topic across various levels of inclusion. </a:t>
            </a:r>
            <a:endParaRPr lang="en-US" sz="1600" kern="1200" dirty="0">
              <a:solidFill>
                <a:schemeClr val="tx1"/>
              </a:solidFill>
              <a:latin typeface="+mn-lt"/>
              <a:ea typeface="+mn-ea"/>
              <a:cs typeface="+mn-cs"/>
            </a:endParaRPr>
          </a:p>
          <a:p>
            <a:r>
              <a:rPr lang="en-CA" sz="1600" kern="1200" dirty="0">
                <a:solidFill>
                  <a:schemeClr val="tx1"/>
                </a:solidFill>
                <a:latin typeface="+mn-lt"/>
                <a:ea typeface="+mn-ea"/>
                <a:cs typeface="+mn-cs"/>
              </a:rPr>
              <a:t>At the bottom of the page is the scoring system and rating scale. </a:t>
            </a: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510BC0A5-81D8-4429-B4FA-789D8CDA6639}" type="slidenum">
              <a:rPr lang="en-US" smtClean="0"/>
              <a:t>13</a:t>
            </a:fld>
            <a:endParaRPr lang="en-US" dirty="0"/>
          </a:p>
        </p:txBody>
      </p:sp>
    </p:spTree>
    <p:extLst>
      <p:ext uri="{BB962C8B-B14F-4D97-AF65-F5344CB8AC3E}">
        <p14:creationId xmlns:p14="http://schemas.microsoft.com/office/powerpoint/2010/main" val="253196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Here is an example of a completed assessment. </a:t>
            </a:r>
          </a:p>
          <a:p>
            <a:r>
              <a:rPr lang="en-US" dirty="0"/>
              <a:t>As shown on the screen, the person has selected an indicator under each topic, based on their assessment of the municipality. </a:t>
            </a:r>
          </a:p>
          <a:p>
            <a:endParaRPr lang="en-US" dirty="0"/>
          </a:p>
          <a:p>
            <a:pPr marL="0" indent="0">
              <a:buNone/>
            </a:pPr>
            <a:r>
              <a:rPr lang="en-US" b="1" i="1" dirty="0"/>
              <a:t>Note to Presenter: Use this script if users will complete the Tool using an electronic device where the scores will automatically calculate. </a:t>
            </a:r>
          </a:p>
          <a:p>
            <a:r>
              <a:rPr lang="en-US" dirty="0"/>
              <a:t>Because we are using the Tool electronically, the Tool will automatically calculate your score but I’ll still explain how the scoring system works.</a:t>
            </a:r>
          </a:p>
          <a:p>
            <a:r>
              <a:rPr lang="en-US" dirty="0"/>
              <a:t>You can see in this example, the person has selected three indicators in the Awareness column. </a:t>
            </a:r>
          </a:p>
          <a:p>
            <a:r>
              <a:rPr lang="en-US" dirty="0"/>
              <a:t>Each indicator under Awareness is worth two points so it produces a score of six in the Awareness column.</a:t>
            </a:r>
          </a:p>
          <a:p>
            <a:r>
              <a:rPr lang="en-US" dirty="0"/>
              <a:t>The person also selected two indicators in the Intentional Inclusion column. </a:t>
            </a:r>
          </a:p>
          <a:p>
            <a:r>
              <a:rPr lang="en-US" dirty="0"/>
              <a:t>Each indicator under Intentional Inclusion is worth three points each, so it calculates a score of six in the Intentional Inclusion column.</a:t>
            </a:r>
          </a:p>
          <a:p>
            <a:r>
              <a:rPr lang="en-US" dirty="0"/>
              <a:t>The totals for Invisible and Culture of Inclusion are left blank because no indicators were selected in those columns.</a:t>
            </a:r>
          </a:p>
          <a:p>
            <a:r>
              <a:rPr lang="en-US" dirty="0"/>
              <a:t>The Tool then adds up the totals from each column to come to a total score for the area of focus. </a:t>
            </a:r>
          </a:p>
          <a:p>
            <a:r>
              <a:rPr lang="en-US" dirty="0"/>
              <a:t>The total score of twelve is shown in the red circle.</a:t>
            </a:r>
          </a:p>
          <a:p>
            <a:r>
              <a:rPr lang="en-US" dirty="0"/>
              <a:t>The last step is to find where your total score falls on the rating scale. </a:t>
            </a:r>
          </a:p>
          <a:p>
            <a:r>
              <a:rPr lang="en-US" dirty="0"/>
              <a:t>As you scroll across the bottom, you see that a score of twelve indicates a rating of ‘Between Awareness and Intentional Inclusion’.</a:t>
            </a:r>
          </a:p>
          <a:p>
            <a:r>
              <a:rPr lang="en-US" dirty="0"/>
              <a:t>So this person has rated the municipality’s inclusiveness in terms of its leadership as being between awareness and intentional inclusion. </a:t>
            </a:r>
          </a:p>
          <a:p>
            <a:endParaRPr lang="en-US" dirty="0"/>
          </a:p>
          <a:p>
            <a:pPr marL="0" indent="0">
              <a:buNone/>
            </a:pPr>
            <a:r>
              <a:rPr lang="en-US" b="1" i="1" dirty="0"/>
              <a:t>Note to Presenter: Use this script if users will complete the Tool on paper and have to add up their score manually. </a:t>
            </a:r>
            <a:endParaRPr lang="en-US" i="1" dirty="0"/>
          </a:p>
          <a:p>
            <a:r>
              <a:rPr lang="en-US" dirty="0"/>
              <a:t>To add up the score, you take the following steps. </a:t>
            </a:r>
          </a:p>
          <a:p>
            <a:r>
              <a:rPr lang="en-US" dirty="0"/>
              <a:t>You can see in this example, the person has selected three indicators in the Awareness column. </a:t>
            </a:r>
          </a:p>
          <a:p>
            <a:r>
              <a:rPr lang="en-US" dirty="0"/>
              <a:t>Each indicator under Awareness is worth two points each. </a:t>
            </a:r>
          </a:p>
          <a:p>
            <a:r>
              <a:rPr lang="en-US" dirty="0"/>
              <a:t>So three indicators worth two points each adds up to a score of six.</a:t>
            </a:r>
          </a:p>
          <a:p>
            <a:r>
              <a:rPr lang="en-US" dirty="0"/>
              <a:t>Therefore, the person has written a six under the Awareness column. </a:t>
            </a:r>
          </a:p>
          <a:p>
            <a:r>
              <a:rPr lang="en-US" dirty="0"/>
              <a:t>Next, the person has selected two indicators under the Intentional Inclusion column. </a:t>
            </a:r>
          </a:p>
          <a:p>
            <a:r>
              <a:rPr lang="en-US" dirty="0"/>
              <a:t>Each indicator under Intentional Inclusion is worth three points each.</a:t>
            </a:r>
          </a:p>
          <a:p>
            <a:r>
              <a:rPr lang="en-US" dirty="0"/>
              <a:t>So two indicators worth three points each adds up to a score of six. </a:t>
            </a:r>
          </a:p>
          <a:p>
            <a:r>
              <a:rPr lang="en-US" dirty="0"/>
              <a:t>Therefore, the person has written a six under the Intentional Inclusion column.</a:t>
            </a:r>
          </a:p>
          <a:p>
            <a:r>
              <a:rPr lang="en-US" dirty="0"/>
              <a:t>The totals for Invisible and Culture of Inclusion are left blank because no indicators were selected in those columns.</a:t>
            </a:r>
          </a:p>
          <a:p>
            <a:r>
              <a:rPr lang="en-US" dirty="0"/>
              <a:t>Next, the person adds up the scores from each column to come to a total score for the area of focus. </a:t>
            </a:r>
          </a:p>
          <a:p>
            <a:r>
              <a:rPr lang="en-US" dirty="0"/>
              <a:t>In this case it adds up to a total score of twelve so they have written ‘twelve’ in the red circle labeled ‘total score’. </a:t>
            </a:r>
          </a:p>
          <a:p>
            <a:r>
              <a:rPr lang="en-US" dirty="0"/>
              <a:t>The last step is to find where your total score falls on the rating scale. </a:t>
            </a:r>
          </a:p>
          <a:p>
            <a:r>
              <a:rPr lang="en-US" dirty="0"/>
              <a:t>As you scroll across the bottom, you see that a score of twelve indicates a rating of ‘Between Awareness and Intentional Inclusion’.</a:t>
            </a:r>
          </a:p>
          <a:p>
            <a:r>
              <a:rPr lang="en-US" dirty="0"/>
              <a:t>So this person has rated the municipality’s inclusiveness in terms of its leadership as being between awareness and intentional inclusion. </a:t>
            </a:r>
          </a:p>
          <a:p>
            <a:endParaRPr lang="en-US" dirty="0"/>
          </a:p>
          <a:p>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14</a:t>
            </a:fld>
            <a:endParaRPr lang="en-US" dirty="0"/>
          </a:p>
        </p:txBody>
      </p:sp>
    </p:spTree>
    <p:extLst>
      <p:ext uri="{BB962C8B-B14F-4D97-AF65-F5344CB8AC3E}">
        <p14:creationId xmlns:p14="http://schemas.microsoft.com/office/powerpoint/2010/main" val="184670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Now that you understand how the tool works, let’s go over some key items to remember.</a:t>
            </a:r>
          </a:p>
          <a:p>
            <a:r>
              <a:rPr lang="en-US" dirty="0"/>
              <a:t>First, this assessment should be filled out without letting others influence your answers. Your answers should be based on your own perceptions. </a:t>
            </a:r>
          </a:p>
          <a:p>
            <a:r>
              <a:rPr lang="en-US" dirty="0"/>
              <a:t>Secondly, your answers are anonymous so you can feel free to answer honestly.</a:t>
            </a:r>
          </a:p>
          <a:p>
            <a:r>
              <a:rPr lang="en-US" dirty="0"/>
              <a:t>Thirdly, if you aren’t familiar with some of the words used in the tool, you can find definitions of key terms in the ‘Terminology’ section </a:t>
            </a:r>
            <a:r>
              <a:rPr lang="en-US" b="1" i="1" dirty="0"/>
              <a:t>[Explain how they can access this information]</a:t>
            </a:r>
          </a:p>
          <a:p>
            <a:r>
              <a:rPr lang="en-US" dirty="0"/>
              <a:t>Lastly, you may find some parts of this exercise uncomfortable because you feel you don’t know the answer. </a:t>
            </a:r>
          </a:p>
          <a:p>
            <a:r>
              <a:rPr lang="en-US" dirty="0"/>
              <a:t>This is expected. </a:t>
            </a:r>
          </a:p>
          <a:p>
            <a:r>
              <a:rPr lang="en-US" dirty="0"/>
              <a:t>Even if you feel you don’t know the answer, you must still rate every topic. </a:t>
            </a:r>
          </a:p>
          <a:p>
            <a:r>
              <a:rPr lang="en-US" dirty="0"/>
              <a:t>You cannot skip any topics because that will result in an error in the score. </a:t>
            </a:r>
          </a:p>
          <a:p>
            <a:r>
              <a:rPr lang="en-US" dirty="0"/>
              <a:t>While you may feel you don’t know the answer, the intent is that you answer based on your perception of what is happening or would happen in that scenario. </a:t>
            </a:r>
          </a:p>
          <a:p>
            <a:r>
              <a:rPr lang="en-US" dirty="0"/>
              <a:t>There is no wrong answer because you are answering based on your own personal knowledge and perception. </a:t>
            </a:r>
          </a:p>
          <a:p>
            <a:r>
              <a:rPr lang="en-US" dirty="0"/>
              <a:t>It is possible that some questions have a right answer, especially when it comes to topics related to specific policies. </a:t>
            </a:r>
          </a:p>
          <a:p>
            <a:r>
              <a:rPr lang="en-US" dirty="0"/>
              <a:t>However, the benefit of this tool is that if many people answer a specific question wrong, then it highlights that leadership needs to do be a better job of communicating that information to all levels of the organization. </a:t>
            </a:r>
          </a:p>
          <a:p>
            <a:r>
              <a:rPr lang="en-US" dirty="0"/>
              <a:t>So remember to rate every topic and don’t worry about whether it is right or wrong, just answer based on your personal knowledge and perception. </a:t>
            </a:r>
          </a:p>
        </p:txBody>
      </p:sp>
      <p:sp>
        <p:nvSpPr>
          <p:cNvPr id="4" name="Slide Number Placeholder 3"/>
          <p:cNvSpPr>
            <a:spLocks noGrp="1"/>
          </p:cNvSpPr>
          <p:nvPr>
            <p:ph type="sldNum" sz="quarter" idx="5"/>
          </p:nvPr>
        </p:nvSpPr>
        <p:spPr/>
        <p:txBody>
          <a:bodyPr/>
          <a:lstStyle/>
          <a:p>
            <a:fld id="{510BC0A5-81D8-4429-B4FA-789D8CDA6639}" type="slidenum">
              <a:rPr lang="en-US" smtClean="0"/>
              <a:t>15</a:t>
            </a:fld>
            <a:endParaRPr lang="en-US" dirty="0"/>
          </a:p>
        </p:txBody>
      </p:sp>
    </p:spTree>
    <p:extLst>
      <p:ext uri="{BB962C8B-B14F-4D97-AF65-F5344CB8AC3E}">
        <p14:creationId xmlns:p14="http://schemas.microsoft.com/office/powerpoint/2010/main" val="385084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Once you are complete, the coordinator is going to collect all the ratings and consolidate them to produce an average rating for each area of focus for the organization.</a:t>
            </a:r>
          </a:p>
          <a:p>
            <a:r>
              <a:rPr lang="en-US" dirty="0"/>
              <a:t>This will provide a clear understanding of where the organization is demonstrating a culture of inclusion and where there are opportunities to improve. </a:t>
            </a:r>
          </a:p>
          <a:p>
            <a:r>
              <a:rPr lang="en-US" dirty="0"/>
              <a:t>These ratings provide a benchmark of our current state of inclusiveness. </a:t>
            </a:r>
          </a:p>
          <a:p>
            <a:r>
              <a:rPr lang="en-US" dirty="0"/>
              <a:t>This sets the stage for us to make improvements. </a:t>
            </a:r>
          </a:p>
          <a:p>
            <a:r>
              <a:rPr lang="en-US" dirty="0"/>
              <a:t>At that point we will start to discuss potential strategies and actions to make those improvements. </a:t>
            </a:r>
          </a:p>
          <a:p>
            <a:r>
              <a:rPr lang="en-US" dirty="0"/>
              <a:t>AUMA offers a free guide called ‘Strategies to Improve Your Inclusiveness’, which offers over 200 ideas on how municipal governments can take action to become more inclusive. </a:t>
            </a:r>
          </a:p>
        </p:txBody>
      </p:sp>
      <p:sp>
        <p:nvSpPr>
          <p:cNvPr id="4" name="Slide Number Placeholder 3"/>
          <p:cNvSpPr>
            <a:spLocks noGrp="1"/>
          </p:cNvSpPr>
          <p:nvPr>
            <p:ph type="sldNum" sz="quarter" idx="5"/>
          </p:nvPr>
        </p:nvSpPr>
        <p:spPr/>
        <p:txBody>
          <a:bodyPr/>
          <a:lstStyle/>
          <a:p>
            <a:fld id="{510BC0A5-81D8-4429-B4FA-789D8CDA6639}" type="slidenum">
              <a:rPr lang="en-US" smtClean="0"/>
              <a:t>16</a:t>
            </a:fld>
            <a:endParaRPr lang="en-US" dirty="0"/>
          </a:p>
        </p:txBody>
      </p:sp>
    </p:spTree>
    <p:extLst>
      <p:ext uri="{BB962C8B-B14F-4D97-AF65-F5344CB8AC3E}">
        <p14:creationId xmlns:p14="http://schemas.microsoft.com/office/powerpoint/2010/main" val="97942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pPr marL="0" indent="0">
              <a:buNone/>
            </a:pPr>
            <a:r>
              <a:rPr lang="en-US" b="1" i="1" dirty="0"/>
              <a:t>[If you are only using the electronic version of the Tool, delete this slide and use the next slide titled ‘Instructions for electronic users’]</a:t>
            </a:r>
          </a:p>
          <a:p>
            <a:r>
              <a:rPr lang="en-US" dirty="0"/>
              <a:t>Now this is where you come in. </a:t>
            </a:r>
          </a:p>
          <a:p>
            <a:r>
              <a:rPr lang="en-US" dirty="0"/>
              <a:t>You have been provided the Area(s) of Focus of: ________________________________________.</a:t>
            </a:r>
          </a:p>
          <a:p>
            <a:r>
              <a:rPr lang="en-US" dirty="0"/>
              <a:t>Read the description of the area of focus at the top.</a:t>
            </a:r>
          </a:p>
          <a:p>
            <a:r>
              <a:rPr lang="en-US" dirty="0"/>
              <a:t>Starting with the first topic, read each of the four indicators and select the one that you think best describes our municipal organization.</a:t>
            </a:r>
          </a:p>
          <a:p>
            <a:r>
              <a:rPr lang="en-US" dirty="0"/>
              <a:t>Repeat this for all five topics.</a:t>
            </a:r>
          </a:p>
          <a:p>
            <a:r>
              <a:rPr lang="en-US" dirty="0"/>
              <a:t>Then calculate your score under each column and your total score. </a:t>
            </a:r>
          </a:p>
          <a:p>
            <a:r>
              <a:rPr lang="en-US" dirty="0"/>
              <a:t>Find your total score on the rating scale and circle it if you like. </a:t>
            </a:r>
          </a:p>
          <a:p>
            <a:r>
              <a:rPr lang="en-US" dirty="0"/>
              <a:t>Once you are complete, ___________________________ </a:t>
            </a:r>
            <a:r>
              <a:rPr lang="en-US" b="1" i="1" dirty="0"/>
              <a:t>[provide instructions depending on whether the user is completing the evaluation on paper or electronically].</a:t>
            </a:r>
          </a:p>
          <a:p>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17</a:t>
            </a:fld>
            <a:endParaRPr lang="en-US" dirty="0"/>
          </a:p>
        </p:txBody>
      </p:sp>
    </p:spTree>
    <p:extLst>
      <p:ext uri="{BB962C8B-B14F-4D97-AF65-F5344CB8AC3E}">
        <p14:creationId xmlns:p14="http://schemas.microsoft.com/office/powerpoint/2010/main" val="38389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pPr marL="0" indent="0">
              <a:buNone/>
            </a:pPr>
            <a:r>
              <a:rPr lang="en-US" b="1" i="1" dirty="0"/>
              <a:t>[If you are only using the Tool on paper, delete this slide and use the previous slide titled ‘Instructions for paper users’]</a:t>
            </a:r>
          </a:p>
          <a:p>
            <a:r>
              <a:rPr lang="en-US" dirty="0"/>
              <a:t>Now this is where you come in. </a:t>
            </a:r>
          </a:p>
          <a:p>
            <a:r>
              <a:rPr lang="en-US" dirty="0"/>
              <a:t>You have been provided the Area(s) of Focus of: ________________________________________.</a:t>
            </a:r>
          </a:p>
          <a:p>
            <a:r>
              <a:rPr lang="en-US" dirty="0"/>
              <a:t>Read the description of the area of focus at the top.</a:t>
            </a:r>
          </a:p>
          <a:p>
            <a:r>
              <a:rPr lang="en-US" dirty="0"/>
              <a:t>Starting with the first topic, read each of the four indicators and select the one that you think best describes our municipal organization.</a:t>
            </a:r>
          </a:p>
          <a:p>
            <a:r>
              <a:rPr lang="en-US" dirty="0"/>
              <a:t>Repeat this for all five topics.</a:t>
            </a:r>
          </a:p>
          <a:p>
            <a:r>
              <a:rPr lang="en-US" dirty="0"/>
              <a:t>Note your total score and then find it on the rating scale. </a:t>
            </a:r>
          </a:p>
          <a:p>
            <a:r>
              <a:rPr lang="en-US" dirty="0"/>
              <a:t>Once you are complete, ___________________________ </a:t>
            </a:r>
            <a:r>
              <a:rPr lang="en-US" b="1" i="1" dirty="0"/>
              <a:t>[provide instructions depending on whether the user is completing the evaluation on paper or electronically].</a:t>
            </a:r>
          </a:p>
        </p:txBody>
      </p:sp>
      <p:sp>
        <p:nvSpPr>
          <p:cNvPr id="4" name="Slide Number Placeholder 3"/>
          <p:cNvSpPr>
            <a:spLocks noGrp="1"/>
          </p:cNvSpPr>
          <p:nvPr>
            <p:ph type="sldNum" sz="quarter" idx="5"/>
          </p:nvPr>
        </p:nvSpPr>
        <p:spPr/>
        <p:txBody>
          <a:bodyPr/>
          <a:lstStyle/>
          <a:p>
            <a:fld id="{510BC0A5-81D8-4429-B4FA-789D8CDA6639}" type="slidenum">
              <a:rPr lang="en-US" smtClean="0"/>
              <a:t>18</a:t>
            </a:fld>
            <a:endParaRPr lang="en-US" dirty="0"/>
          </a:p>
        </p:txBody>
      </p:sp>
    </p:spTree>
    <p:extLst>
      <p:ext uri="{BB962C8B-B14F-4D97-AF65-F5344CB8AC3E}">
        <p14:creationId xmlns:p14="http://schemas.microsoft.com/office/powerpoint/2010/main" val="95180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To learn more about WIC, you can find numerous resources on AUMA’s website at wic.auma.ca, including past webinars that are on AUMA’s YouTube channel. </a:t>
            </a:r>
          </a:p>
          <a:p>
            <a:r>
              <a:rPr lang="en-US" dirty="0"/>
              <a:t>You can stay up-to-date on inclusion related funding and events by subscribing to their WIC email list and you can contact AUMA with questions about WIC by emailing </a:t>
            </a:r>
            <a:r>
              <a:rPr lang="en-US" dirty="0" err="1"/>
              <a:t>wic@</a:t>
            </a:r>
            <a:r>
              <a:rPr lang="en-US" err="1"/>
              <a:t>auma</a:t>
            </a:r>
            <a:r>
              <a:rPr lang="en-US"/>
              <a:t>.ca. </a:t>
            </a:r>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19</a:t>
            </a:fld>
            <a:endParaRPr lang="en-US" dirty="0"/>
          </a:p>
        </p:txBody>
      </p:sp>
    </p:spTree>
    <p:extLst>
      <p:ext uri="{BB962C8B-B14F-4D97-AF65-F5344CB8AC3E}">
        <p14:creationId xmlns:p14="http://schemas.microsoft.com/office/powerpoint/2010/main" val="67754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2</a:t>
            </a:fld>
            <a:endParaRPr lang="en-US" dirty="0"/>
          </a:p>
        </p:txBody>
      </p:sp>
    </p:spTree>
    <p:extLst>
      <p:ext uri="{BB962C8B-B14F-4D97-AF65-F5344CB8AC3E}">
        <p14:creationId xmlns:p14="http://schemas.microsoft.com/office/powerpoint/2010/main" val="104574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8D3DE-0D35-4526-8FA3-9B2E5E45446E}" type="datetime1">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2019-10-08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FD10E-D2E1-436D-8560-ACE5D8406BB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20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To start this conversation, we want to make sure everyone understands what we mean by the terms diversity and inclusion. </a:t>
            </a:r>
          </a:p>
          <a:p>
            <a:r>
              <a:rPr lang="en-US" dirty="0"/>
              <a:t>Diversity is any dimension that can be used to differentiate people from one another. </a:t>
            </a:r>
          </a:p>
          <a:p>
            <a:r>
              <a:rPr lang="en-US" dirty="0"/>
              <a:t>Common dimensions used in our society include gender, age, ethnicity, skin colour, sexual orientation, religion, level of income or education, or physical or mental ability. </a:t>
            </a:r>
          </a:p>
          <a:p>
            <a:endParaRPr lang="en-US" dirty="0"/>
          </a:p>
          <a:p>
            <a:r>
              <a:rPr lang="en-US" dirty="0"/>
              <a:t>Inclusion is defined as creating environments where any individual or group of people can feel welcomed, respected, and valued to participate without fear of exclusion or discrimination. </a:t>
            </a:r>
          </a:p>
          <a:p>
            <a:r>
              <a:rPr lang="en-US" dirty="0"/>
              <a:t>A simple way to look at this is to picture a scenario where we invite everyone in our community to a big party and everyone shows up. </a:t>
            </a:r>
          </a:p>
          <a:p>
            <a:r>
              <a:rPr lang="en-US" dirty="0"/>
              <a:t>That party is then full of diverse groups of people, but it doesn’t necessarily mean it is inclusive. </a:t>
            </a:r>
          </a:p>
          <a:p>
            <a:r>
              <a:rPr lang="en-US" dirty="0"/>
              <a:t>It is inclusive when everyone in that party is invited to dance together and everyone feels safe doing so. </a:t>
            </a:r>
          </a:p>
        </p:txBody>
      </p:sp>
      <p:sp>
        <p:nvSpPr>
          <p:cNvPr id="4" name="Slide Number Placeholder 3"/>
          <p:cNvSpPr>
            <a:spLocks noGrp="1"/>
          </p:cNvSpPr>
          <p:nvPr>
            <p:ph type="sldNum" sz="quarter" idx="5"/>
          </p:nvPr>
        </p:nvSpPr>
        <p:spPr/>
        <p:txBody>
          <a:bodyPr/>
          <a:lstStyle/>
          <a:p>
            <a:fld id="{510BC0A5-81D8-4429-B4FA-789D8CDA6639}" type="slidenum">
              <a:rPr lang="en-US" smtClean="0"/>
              <a:t>3</a:t>
            </a:fld>
            <a:endParaRPr lang="en-US" dirty="0"/>
          </a:p>
        </p:txBody>
      </p:sp>
    </p:spTree>
    <p:extLst>
      <p:ext uri="{BB962C8B-B14F-4D97-AF65-F5344CB8AC3E}">
        <p14:creationId xmlns:p14="http://schemas.microsoft.com/office/powerpoint/2010/main" val="101994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An inclusive community is really the same. </a:t>
            </a:r>
          </a:p>
          <a:p>
            <a:r>
              <a:rPr lang="en-US" dirty="0"/>
              <a:t>It is a community where everyone feels a sense of belonging and has the opportunity to reach their full potential because they don’t experience barriers or feel excluded. </a:t>
            </a:r>
          </a:p>
        </p:txBody>
      </p:sp>
      <p:sp>
        <p:nvSpPr>
          <p:cNvPr id="4" name="Slide Number Placeholder 3"/>
          <p:cNvSpPr>
            <a:spLocks noGrp="1"/>
          </p:cNvSpPr>
          <p:nvPr>
            <p:ph type="sldNum" sz="quarter" idx="5"/>
          </p:nvPr>
        </p:nvSpPr>
        <p:spPr/>
        <p:txBody>
          <a:bodyPr/>
          <a:lstStyle/>
          <a:p>
            <a:fld id="{510BC0A5-81D8-4429-B4FA-789D8CDA6639}" type="slidenum">
              <a:rPr lang="en-US" smtClean="0"/>
              <a:t>4</a:t>
            </a:fld>
            <a:endParaRPr lang="en-US" dirty="0"/>
          </a:p>
        </p:txBody>
      </p:sp>
    </p:spTree>
    <p:extLst>
      <p:ext uri="{BB962C8B-B14F-4D97-AF65-F5344CB8AC3E}">
        <p14:creationId xmlns:p14="http://schemas.microsoft.com/office/powerpoint/2010/main" val="68560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There are numerous reasons why our municipality is focused on being inclusive. </a:t>
            </a:r>
          </a:p>
          <a:p>
            <a:r>
              <a:rPr lang="en-US" dirty="0"/>
              <a:t>One of the most important reasons is that we have a mandate to serve all residents. </a:t>
            </a:r>
          </a:p>
          <a:p>
            <a:r>
              <a:rPr lang="en-US" dirty="0"/>
              <a:t>The key word being ‘all’ residents. </a:t>
            </a:r>
          </a:p>
          <a:p>
            <a:r>
              <a:rPr lang="en-US" dirty="0"/>
              <a:t>We should be striving to ensure that our services are accessible to all residents and that there are equitable outcomes for all users.</a:t>
            </a:r>
          </a:p>
          <a:p>
            <a:r>
              <a:rPr lang="en-US" dirty="0"/>
              <a:t>The benefits of creating an inclusive organization and community include:</a:t>
            </a:r>
          </a:p>
          <a:p>
            <a:pPr marL="742950" lvl="1" indent="-285750">
              <a:buFontTx/>
              <a:buChar char="-"/>
            </a:pPr>
            <a:r>
              <a:rPr lang="en-US" dirty="0"/>
              <a:t>Reducing social conflict;</a:t>
            </a:r>
          </a:p>
          <a:p>
            <a:pPr marL="742950" lvl="1" indent="-285750">
              <a:buFontTx/>
              <a:buChar char="-"/>
            </a:pPr>
            <a:r>
              <a:rPr lang="en-US" dirty="0"/>
              <a:t>Supporting businesses to grow and develop in our community;</a:t>
            </a:r>
          </a:p>
          <a:p>
            <a:pPr marL="742950" lvl="1" indent="-285750">
              <a:buFontTx/>
              <a:buChar char="-"/>
            </a:pPr>
            <a:r>
              <a:rPr lang="en-US" dirty="0"/>
              <a:t>New and innovative ideas because we are attracting diverse groups of people to work for the municipality as well as come to the table when we consult residents; and</a:t>
            </a:r>
          </a:p>
          <a:p>
            <a:pPr marL="742950" lvl="1" indent="-285750">
              <a:buFontTx/>
              <a:buChar char="-"/>
            </a:pPr>
            <a:r>
              <a:rPr lang="en-US" dirty="0"/>
              <a:t>Creating a workplace and community where people want to stay and attract others to our community to come live an enriching life.</a:t>
            </a:r>
          </a:p>
          <a:p>
            <a:pPr lvl="1"/>
            <a:endParaRPr lang="en-US" dirty="0"/>
          </a:p>
          <a:p>
            <a:endParaRPr lang="en-US" dirty="0"/>
          </a:p>
        </p:txBody>
      </p:sp>
      <p:sp>
        <p:nvSpPr>
          <p:cNvPr id="4" name="Slide Number Placeholder 3"/>
          <p:cNvSpPr>
            <a:spLocks noGrp="1"/>
          </p:cNvSpPr>
          <p:nvPr>
            <p:ph type="sldNum" sz="quarter" idx="5"/>
          </p:nvPr>
        </p:nvSpPr>
        <p:spPr/>
        <p:txBody>
          <a:bodyPr/>
          <a:lstStyle/>
          <a:p>
            <a:fld id="{510BC0A5-81D8-4429-B4FA-789D8CDA6639}" type="slidenum">
              <a:rPr lang="en-US" smtClean="0"/>
              <a:t>5</a:t>
            </a:fld>
            <a:endParaRPr lang="en-US" dirty="0"/>
          </a:p>
        </p:txBody>
      </p:sp>
    </p:spTree>
    <p:extLst>
      <p:ext uri="{BB962C8B-B14F-4D97-AF65-F5344CB8AC3E}">
        <p14:creationId xmlns:p14="http://schemas.microsoft.com/office/powerpoint/2010/main" val="219713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As I mentioned, we want to create equitable outcomes for all residents and users. </a:t>
            </a:r>
          </a:p>
          <a:p>
            <a:r>
              <a:rPr lang="en-US" dirty="0"/>
              <a:t>It is important to discuss what we mean by equity as it can often be confused with equality.</a:t>
            </a:r>
          </a:p>
          <a:p>
            <a:r>
              <a:rPr lang="en-US" dirty="0"/>
              <a:t>Equality is when all persons are treated equally. </a:t>
            </a:r>
          </a:p>
          <a:p>
            <a:r>
              <a:rPr lang="en-US" dirty="0"/>
              <a:t>For example, in the left image, everyone is treated equally and the outcome is that the shorter person can not see the game. </a:t>
            </a:r>
          </a:p>
          <a:p>
            <a:r>
              <a:rPr lang="en-US" dirty="0"/>
              <a:t>Equity is when steps are taken to ensure everyone can actively participate.</a:t>
            </a:r>
          </a:p>
          <a:p>
            <a:r>
              <a:rPr lang="en-US" dirty="0"/>
              <a:t>The centre image shows how the boxes have been rearranged so that all persons can see the game.</a:t>
            </a:r>
          </a:p>
          <a:p>
            <a:r>
              <a:rPr lang="en-US" dirty="0"/>
              <a:t>But our ultimate goal is remove all systemic barriers so everyone can participate without supports or accommodations.</a:t>
            </a:r>
          </a:p>
          <a:p>
            <a:r>
              <a:rPr lang="en-US" dirty="0"/>
              <a:t>Sometimes it is hard to see these barriers unless we experience them ourselves or we see a friend or family member experience the barrier. </a:t>
            </a:r>
          </a:p>
          <a:p>
            <a:r>
              <a:rPr lang="en-US" dirty="0"/>
              <a:t>This is why inclusion work is so important so we can become more aware of how our policies or practices may be excluding certain people from participating. </a:t>
            </a:r>
          </a:p>
        </p:txBody>
      </p:sp>
      <p:sp>
        <p:nvSpPr>
          <p:cNvPr id="4" name="Slide Number Placeholder 3"/>
          <p:cNvSpPr>
            <a:spLocks noGrp="1"/>
          </p:cNvSpPr>
          <p:nvPr>
            <p:ph type="sldNum" sz="quarter" idx="5"/>
          </p:nvPr>
        </p:nvSpPr>
        <p:spPr/>
        <p:txBody>
          <a:bodyPr/>
          <a:lstStyle/>
          <a:p>
            <a:fld id="{510BC0A5-81D8-4429-B4FA-789D8CDA6639}" type="slidenum">
              <a:rPr lang="en-US" smtClean="0"/>
              <a:t>6</a:t>
            </a:fld>
            <a:endParaRPr lang="en-US" dirty="0"/>
          </a:p>
        </p:txBody>
      </p:sp>
    </p:spTree>
    <p:extLst>
      <p:ext uri="{BB962C8B-B14F-4D97-AF65-F5344CB8AC3E}">
        <p14:creationId xmlns:p14="http://schemas.microsoft.com/office/powerpoint/2010/main" val="404280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Evaluating our inclusiveness is beneficial as it will highlight gaps and can help convince others to take action once the issue is brought to everyone’s attention.</a:t>
            </a:r>
            <a:r>
              <a:rPr lang="en-CA"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CA" sz="1200" kern="1200" dirty="0">
                <a:solidFill>
                  <a:schemeClr val="tx1"/>
                </a:solidFill>
                <a:latin typeface="+mn-lt"/>
                <a:ea typeface="+mn-ea"/>
                <a:cs typeface="+mn-cs"/>
              </a:rPr>
              <a:t>The results of the evaluation and a plan of action will also provide us with a framework with which to move ahead and will help to justify the allocation of resources.</a:t>
            </a:r>
            <a:endParaRPr lang="en-US" sz="1200" kern="1200" dirty="0">
              <a:solidFill>
                <a:schemeClr val="tx1"/>
              </a:solidFill>
              <a:latin typeface="+mn-lt"/>
              <a:ea typeface="+mn-ea"/>
              <a:cs typeface="+mn-cs"/>
            </a:endParaRPr>
          </a:p>
          <a:p>
            <a:r>
              <a:rPr lang="en-CA" sz="1200" kern="1200" dirty="0">
                <a:solidFill>
                  <a:schemeClr val="tx1"/>
                </a:solidFill>
                <a:latin typeface="+mn-lt"/>
                <a:ea typeface="+mn-ea"/>
                <a:cs typeface="+mn-cs"/>
              </a:rPr>
              <a:t>Evaluating our progress will help us understand the change process required to becoming a more welcoming and inclusive community. </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8D3DE-0D35-4526-8FA3-9B2E5E45446E}" type="datetime1">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2019-10-08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FD10E-D2E1-436D-8560-ACE5D8406BB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59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182878" y="3474720"/>
            <a:ext cx="6673533" cy="5412802"/>
          </a:xfrm>
        </p:spPr>
        <p:txBody>
          <a:bodyPr/>
          <a:lstStyle/>
          <a:p>
            <a:pPr marL="234950" indent="-234950"/>
            <a:r>
              <a:rPr lang="en-US" i="0" kern="1200" dirty="0">
                <a:solidFill>
                  <a:schemeClr val="tx1"/>
                </a:solidFill>
                <a:latin typeface="+mn-lt"/>
                <a:ea typeface="+mn-ea"/>
                <a:cs typeface="+mn-cs"/>
              </a:rPr>
              <a:t>One way to evaluate our inclusiveness is to use a tool called the Measuring Municipal Inclusion Tool for Municipal Governments, which is offered by AUMA. </a:t>
            </a:r>
          </a:p>
          <a:p>
            <a:pPr marL="234950" indent="-234950"/>
            <a:r>
              <a:rPr lang="en-US" i="0" kern="1200" dirty="0">
                <a:solidFill>
                  <a:schemeClr val="tx1"/>
                </a:solidFill>
                <a:latin typeface="+mn-lt"/>
                <a:ea typeface="+mn-ea"/>
                <a:cs typeface="+mn-cs"/>
              </a:rPr>
              <a:t>Over the next few slides, I will provide an overview of this Tool.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BC0A5-81D8-4429-B4FA-789D8CDA6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7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74638"/>
            <a:ext cx="5486400" cy="3086100"/>
          </a:xfrm>
        </p:spPr>
      </p:sp>
      <p:sp>
        <p:nvSpPr>
          <p:cNvPr id="3" name="Notes Placeholder 2"/>
          <p:cNvSpPr>
            <a:spLocks noGrp="1"/>
          </p:cNvSpPr>
          <p:nvPr>
            <p:ph type="body" idx="1"/>
          </p:nvPr>
        </p:nvSpPr>
        <p:spPr/>
        <p:txBody>
          <a:bodyPr/>
          <a:lstStyle/>
          <a:p>
            <a:r>
              <a:rPr lang="en-US" dirty="0"/>
              <a:t>If you aren’t familiar with AUMA, it is the Alberta Urban Municipalities Association.</a:t>
            </a:r>
          </a:p>
          <a:p>
            <a:r>
              <a:rPr lang="en-US" dirty="0"/>
              <a:t>AUMA was established in 1905 and represents over 260 of Alberta’s cities, towns, villages, summer villages and specialized municipalities, representing over 85 per cent of Albertans. </a:t>
            </a:r>
          </a:p>
          <a:p>
            <a:r>
              <a:rPr lang="en-US" dirty="0"/>
              <a:t>It acts as a single voice to advocate to other levels of governments and stakeholders for programs and legislation that will allow urban municipalities to thrive. </a:t>
            </a:r>
          </a:p>
          <a:p>
            <a:r>
              <a:rPr lang="en-US" dirty="0"/>
              <a:t>Through this role, AUMA also creates tools and resources to support the needs of municipalities. </a:t>
            </a:r>
          </a:p>
          <a:p>
            <a:r>
              <a:rPr lang="en-US" dirty="0"/>
              <a:t>One of which is their Welcoming and Inclusive Communities initiative, which offers tools and resources to help municipal governments to implement policies and practices to overcome issues of social exclusion in Alberta’s communities. </a:t>
            </a:r>
          </a:p>
          <a:p>
            <a:endParaRPr lang="en-US" b="1" i="1" dirty="0"/>
          </a:p>
          <a:p>
            <a:r>
              <a:rPr lang="en-US" b="1" i="1" dirty="0"/>
              <a:t>[IF APPLICABLE] </a:t>
            </a:r>
          </a:p>
          <a:p>
            <a:pPr lvl="1"/>
            <a:r>
              <a:rPr lang="en-US" dirty="0"/>
              <a:t>Our municipality is a member of AUMA and we also take advantage of AUMA’s line of business services including _________________________________ </a:t>
            </a:r>
            <a:r>
              <a:rPr lang="en-US" b="1" i="1" dirty="0"/>
              <a:t>[insert services used locally such as insurance, benefits, energy programs, purchasing program, or other programs]</a:t>
            </a:r>
          </a:p>
        </p:txBody>
      </p:sp>
      <p:sp>
        <p:nvSpPr>
          <p:cNvPr id="4" name="Slide Number Placeholder 3"/>
          <p:cNvSpPr>
            <a:spLocks noGrp="1"/>
          </p:cNvSpPr>
          <p:nvPr>
            <p:ph type="sldNum" sz="quarter" idx="5"/>
          </p:nvPr>
        </p:nvSpPr>
        <p:spPr/>
        <p:txBody>
          <a:bodyPr/>
          <a:lstStyle/>
          <a:p>
            <a:fld id="{510BC0A5-81D8-4429-B4FA-789D8CDA6639}" type="slidenum">
              <a:rPr lang="en-US" smtClean="0"/>
              <a:t>9</a:t>
            </a:fld>
            <a:endParaRPr lang="en-US" dirty="0"/>
          </a:p>
        </p:txBody>
      </p:sp>
    </p:spTree>
    <p:extLst>
      <p:ext uri="{BB962C8B-B14F-4D97-AF65-F5344CB8AC3E}">
        <p14:creationId xmlns:p14="http://schemas.microsoft.com/office/powerpoint/2010/main" val="197835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04A80F-94E8-4D40-A0ED-C9F5806B8F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67743" y="2633870"/>
            <a:ext cx="8369834" cy="1035212"/>
          </a:xfrm>
        </p:spPr>
        <p:txBody>
          <a:bodyPr anchor="ctr">
            <a:noAutofit/>
          </a:bodyPr>
          <a:lstStyle>
            <a:lvl1pPr algn="r">
              <a:defRPr sz="4400">
                <a:solidFill>
                  <a:srgbClr val="001489"/>
                </a:solidFill>
              </a:defRPr>
            </a:lvl1pPr>
          </a:lstStyle>
          <a:p>
            <a:r>
              <a:rPr lang="en-US" dirty="0"/>
              <a:t>Click to edit Master</a:t>
            </a:r>
          </a:p>
        </p:txBody>
      </p:sp>
      <p:sp>
        <p:nvSpPr>
          <p:cNvPr id="3" name="Subtitle 2"/>
          <p:cNvSpPr>
            <a:spLocks noGrp="1"/>
          </p:cNvSpPr>
          <p:nvPr>
            <p:ph type="subTitle" idx="1"/>
          </p:nvPr>
        </p:nvSpPr>
        <p:spPr>
          <a:xfrm>
            <a:off x="3167744" y="3876261"/>
            <a:ext cx="8369834" cy="122642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r>
              <a:rPr lang="en-US" dirty="0"/>
              <a:t>Date: </a:t>
            </a:r>
          </a:p>
        </p:txBody>
      </p:sp>
      <p:sp>
        <p:nvSpPr>
          <p:cNvPr id="4" name="Date Placeholder 3"/>
          <p:cNvSpPr>
            <a:spLocks noGrp="1"/>
          </p:cNvSpPr>
          <p:nvPr>
            <p:ph type="dt" sz="half" idx="10"/>
          </p:nvPr>
        </p:nvSpPr>
        <p:spPr/>
        <p:txBody>
          <a:bodyPr/>
          <a:lstStyle/>
          <a:p>
            <a:fld id="{613D8B95-108E-42AD-9B08-D717002CD0DF}" type="datetime2">
              <a:rPr lang="en-CA" smtClean="0"/>
              <a:t>Tuesday, October 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304282" y="6311056"/>
            <a:ext cx="2743200" cy="365125"/>
          </a:xfrm>
        </p:spPr>
        <p:txBody>
          <a:bodyPr/>
          <a:lstStyle>
            <a:lvl1pPr>
              <a:defRPr>
                <a:solidFill>
                  <a:schemeClr val="bg1"/>
                </a:solidFill>
              </a:defRPr>
            </a:lvl1pPr>
          </a:lstStyle>
          <a:p>
            <a:fld id="{90DAD608-5D97-4089-8DCD-0A3C9B048BDB}" type="slidenum">
              <a:rPr lang="en-US" smtClean="0"/>
              <a:pPr/>
              <a:t>‹#›</a:t>
            </a:fld>
            <a:endParaRPr lang="en-US" dirty="0"/>
          </a:p>
        </p:txBody>
      </p:sp>
    </p:spTree>
    <p:extLst>
      <p:ext uri="{BB962C8B-B14F-4D97-AF65-F5344CB8AC3E}">
        <p14:creationId xmlns:p14="http://schemas.microsoft.com/office/powerpoint/2010/main" val="9991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602" y="365125"/>
            <a:ext cx="10045786" cy="1325563"/>
          </a:xfrm>
        </p:spPr>
        <p:txBody>
          <a:bodyPr/>
          <a:lstStyle/>
          <a:p>
            <a:r>
              <a:rPr lang="en-US"/>
              <a:t>Click to edit Master title style</a:t>
            </a:r>
            <a:endParaRPr lang="en-CA" dirty="0"/>
          </a:p>
        </p:txBody>
      </p:sp>
      <p:sp>
        <p:nvSpPr>
          <p:cNvPr id="3" name="Text Placeholder 2"/>
          <p:cNvSpPr>
            <a:spLocks noGrp="1"/>
          </p:cNvSpPr>
          <p:nvPr>
            <p:ph type="body" idx="1"/>
          </p:nvPr>
        </p:nvSpPr>
        <p:spPr>
          <a:xfrm>
            <a:off x="1317222" y="1681163"/>
            <a:ext cx="46803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5"/>
          </p:nvPr>
        </p:nvSpPr>
        <p:spPr>
          <a:xfrm>
            <a:off x="1309602" y="2606673"/>
            <a:ext cx="4687973" cy="2638427"/>
          </a:xfrm>
        </p:spPr>
        <p:txBody>
          <a:bodyPr/>
          <a:lstStyle>
            <a:lvl1pPr marL="514350" indent="-514350">
              <a:buClr>
                <a:schemeClr val="accent2"/>
              </a:buClr>
              <a:buFontTx/>
              <a:buBlip>
                <a:blip r:embed="rId2"/>
              </a:buBlip>
              <a:defRPr/>
            </a:lvl1pPr>
            <a:lvl2pPr marL="685800" indent="-228600">
              <a:buClr>
                <a:schemeClr val="accent1"/>
              </a:buClr>
              <a:buFont typeface="Arial" panose="020B0604020202020204" pitchFamily="34" charset="0"/>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Courier New" panose="02070309020205020404" pitchFamily="49" charset="0"/>
              <a:buChar char="o"/>
              <a:defRPr/>
            </a:lvl4pPr>
            <a:lvl5pPr marL="2057400" indent="-228600">
              <a:buClr>
                <a:schemeClr val="accent1"/>
              </a:buClr>
              <a:buFont typeface="Wingdings" panose="05000000000000000000"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Content Placeholder 2"/>
          <p:cNvSpPr>
            <a:spLocks noGrp="1"/>
          </p:cNvSpPr>
          <p:nvPr>
            <p:ph idx="16"/>
          </p:nvPr>
        </p:nvSpPr>
        <p:spPr>
          <a:xfrm>
            <a:off x="6172200" y="2642870"/>
            <a:ext cx="5183188" cy="2638427"/>
          </a:xfrm>
        </p:spPr>
        <p:txBody>
          <a:bodyPr/>
          <a:lstStyle>
            <a:lvl1pPr marL="514350" indent="-514350">
              <a:buClr>
                <a:schemeClr val="accent2"/>
              </a:buClr>
              <a:buFontTx/>
              <a:buBlip>
                <a:blip r:embed="rId2"/>
              </a:buBlip>
              <a:defRPr/>
            </a:lvl1pPr>
            <a:lvl2pPr marL="685800" indent="-228600">
              <a:buClr>
                <a:schemeClr val="accent1"/>
              </a:buClr>
              <a:buFont typeface="Arial" panose="020B0604020202020204" pitchFamily="34" charset="0"/>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Courier New" panose="02070309020205020404" pitchFamily="49" charset="0"/>
              <a:buChar char="o"/>
              <a:defRPr/>
            </a:lvl4pPr>
            <a:lvl5pPr marL="2057400" indent="-228600">
              <a:buClr>
                <a:schemeClr val="accent1"/>
              </a:buClr>
              <a:buFont typeface="Wingdings" panose="05000000000000000000"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Footer Placeholder 2"/>
          <p:cNvSpPr>
            <a:spLocks noGrp="1"/>
          </p:cNvSpPr>
          <p:nvPr>
            <p:ph type="ftr" sz="quarter" idx="11"/>
          </p:nvPr>
        </p:nvSpPr>
        <p:spPr>
          <a:xfrm>
            <a:off x="1317222" y="5724622"/>
            <a:ext cx="5578878" cy="685800"/>
          </a:xfrm>
        </p:spPr>
        <p:txBody>
          <a:bodyPr/>
          <a:lstStyle/>
          <a:p>
            <a:endParaRPr lang="en-CA" dirty="0"/>
          </a:p>
        </p:txBody>
      </p:sp>
      <p:sp>
        <p:nvSpPr>
          <p:cNvPr id="8" name="Slide Number Placeholder 5">
            <a:extLst>
              <a:ext uri="{FF2B5EF4-FFF2-40B4-BE49-F238E27FC236}">
                <a16:creationId xmlns:a16="http://schemas.microsoft.com/office/drawing/2014/main" id="{7E1ACB40-BCF6-4E3C-AA7A-233BECCA41E0}"/>
              </a:ext>
            </a:extLst>
          </p:cNvPr>
          <p:cNvSpPr>
            <a:spLocks noGrp="1"/>
          </p:cNvSpPr>
          <p:nvPr>
            <p:ph type="sldNum" sz="quarter" idx="4"/>
          </p:nvPr>
        </p:nvSpPr>
        <p:spPr>
          <a:xfrm>
            <a:off x="9262872" y="6373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161614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7222" y="365125"/>
            <a:ext cx="10036578" cy="1325563"/>
          </a:xfrm>
        </p:spPr>
        <p:txBody>
          <a:bodyPr/>
          <a:lstStyle/>
          <a:p>
            <a:r>
              <a:rPr lang="en-US"/>
              <a:t>Click to edit Master title style</a:t>
            </a:r>
            <a:endParaRPr lang="en-CA" dirty="0"/>
          </a:p>
        </p:txBody>
      </p:sp>
      <p:sp>
        <p:nvSpPr>
          <p:cNvPr id="5" name="Footer Placeholder 2"/>
          <p:cNvSpPr>
            <a:spLocks noGrp="1"/>
          </p:cNvSpPr>
          <p:nvPr>
            <p:ph type="ftr" sz="quarter" idx="11"/>
          </p:nvPr>
        </p:nvSpPr>
        <p:spPr>
          <a:xfrm>
            <a:off x="1487974" y="5724622"/>
            <a:ext cx="5578878" cy="685800"/>
          </a:xfrm>
        </p:spPr>
        <p:txBody>
          <a:bodyPr/>
          <a:lstStyle/>
          <a:p>
            <a:endParaRPr lang="en-CA" dirty="0"/>
          </a:p>
        </p:txBody>
      </p:sp>
      <p:sp>
        <p:nvSpPr>
          <p:cNvPr id="4" name="Slide Number Placeholder 5">
            <a:extLst>
              <a:ext uri="{FF2B5EF4-FFF2-40B4-BE49-F238E27FC236}">
                <a16:creationId xmlns:a16="http://schemas.microsoft.com/office/drawing/2014/main" id="{58E38800-52F8-4ADD-A10E-17ECB53D0420}"/>
              </a:ext>
            </a:extLst>
          </p:cNvPr>
          <p:cNvSpPr>
            <a:spLocks noGrp="1"/>
          </p:cNvSpPr>
          <p:nvPr>
            <p:ph type="sldNum" sz="quarter" idx="4"/>
          </p:nvPr>
        </p:nvSpPr>
        <p:spPr>
          <a:xfrm>
            <a:off x="9262872" y="6373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308782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433D2B-F6E6-43B3-AF74-E03FD94A20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50703" y="1824164"/>
            <a:ext cx="10992658" cy="37980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3840" y="218925"/>
            <a:ext cx="9753600" cy="365125"/>
          </a:xfrm>
        </p:spPr>
        <p:txBody>
          <a:bodyPr/>
          <a:lstStyle>
            <a:lvl1pPr algn="l">
              <a:defRPr/>
            </a:lvl1pPr>
          </a:lstStyle>
          <a:p>
            <a:endParaRPr lang="en-US" dirty="0"/>
          </a:p>
        </p:txBody>
      </p:sp>
      <p:sp>
        <p:nvSpPr>
          <p:cNvPr id="7" name="Title 1"/>
          <p:cNvSpPr>
            <a:spLocks noGrp="1"/>
          </p:cNvSpPr>
          <p:nvPr>
            <p:ph type="title"/>
          </p:nvPr>
        </p:nvSpPr>
        <p:spPr>
          <a:xfrm>
            <a:off x="650702" y="1209263"/>
            <a:ext cx="9448800" cy="614901"/>
          </a:xfr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AF6DE251-F4A0-40E6-A259-8824556B6C1C}"/>
              </a:ext>
            </a:extLst>
          </p:cNvPr>
          <p:cNvSpPr>
            <a:spLocks noGrp="1"/>
          </p:cNvSpPr>
          <p:nvPr>
            <p:ph type="sldNum" sz="quarter" idx="12"/>
          </p:nvPr>
        </p:nvSpPr>
        <p:spPr>
          <a:xfrm>
            <a:off x="9262241" y="6377373"/>
            <a:ext cx="2743200" cy="365125"/>
          </a:xfrm>
        </p:spPr>
        <p:txBody>
          <a:bodyPr/>
          <a:lstStyle>
            <a:lvl1pPr>
              <a:defRPr>
                <a:solidFill>
                  <a:schemeClr val="bg1"/>
                </a:solidFill>
              </a:defRPr>
            </a:lvl1pPr>
          </a:lstStyle>
          <a:p>
            <a:fld id="{90DAD608-5D97-4089-8DCD-0A3C9B048BDB}" type="slidenum">
              <a:rPr lang="en-US" smtClean="0"/>
              <a:pPr/>
              <a:t>‹#›</a:t>
            </a:fld>
            <a:endParaRPr lang="en-US" dirty="0"/>
          </a:p>
        </p:txBody>
      </p:sp>
    </p:spTree>
    <p:extLst>
      <p:ext uri="{BB962C8B-B14F-4D97-AF65-F5344CB8AC3E}">
        <p14:creationId xmlns:p14="http://schemas.microsoft.com/office/powerpoint/2010/main" val="404822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C74661-E36B-429F-8132-335FEA2AB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0702" y="1209263"/>
            <a:ext cx="9448800" cy="614901"/>
          </a:xfrm>
        </p:spPr>
        <p:txBody>
          <a:bodyPr/>
          <a:lstStyle/>
          <a:p>
            <a:r>
              <a:rPr lang="en-US" dirty="0"/>
              <a:t>Click to edit Master title</a:t>
            </a:r>
          </a:p>
        </p:txBody>
      </p:sp>
      <p:sp>
        <p:nvSpPr>
          <p:cNvPr id="3" name="Content Placeholder 2"/>
          <p:cNvSpPr>
            <a:spLocks noGrp="1"/>
          </p:cNvSpPr>
          <p:nvPr>
            <p:ph sz="half" idx="1"/>
          </p:nvPr>
        </p:nvSpPr>
        <p:spPr>
          <a:xfrm>
            <a:off x="650702" y="1851991"/>
            <a:ext cx="5365785" cy="3905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2754" y="1851990"/>
            <a:ext cx="5375724" cy="3835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243840" y="240852"/>
            <a:ext cx="9753600" cy="365125"/>
          </a:xfrm>
        </p:spPr>
        <p:txBody>
          <a:bodyPr/>
          <a:lstStyle>
            <a:lvl1pPr algn="l">
              <a:defRPr/>
            </a:lvl1pPr>
          </a:lstStyle>
          <a:p>
            <a:endParaRPr lang="en-US" dirty="0"/>
          </a:p>
        </p:txBody>
      </p:sp>
      <p:sp>
        <p:nvSpPr>
          <p:cNvPr id="9" name="Slide Number Placeholder 5">
            <a:extLst>
              <a:ext uri="{FF2B5EF4-FFF2-40B4-BE49-F238E27FC236}">
                <a16:creationId xmlns:a16="http://schemas.microsoft.com/office/drawing/2014/main" id="{B3B5EB77-A4D8-4C9E-92EC-7FEC4CD0FF85}"/>
              </a:ext>
            </a:extLst>
          </p:cNvPr>
          <p:cNvSpPr>
            <a:spLocks noGrp="1"/>
          </p:cNvSpPr>
          <p:nvPr>
            <p:ph type="sldNum" sz="quarter" idx="12"/>
          </p:nvPr>
        </p:nvSpPr>
        <p:spPr>
          <a:xfrm>
            <a:off x="9262241" y="6377373"/>
            <a:ext cx="2743200" cy="365125"/>
          </a:xfrm>
        </p:spPr>
        <p:txBody>
          <a:bodyPr/>
          <a:lstStyle>
            <a:lvl1pPr>
              <a:defRPr>
                <a:solidFill>
                  <a:schemeClr val="bg1"/>
                </a:solidFill>
              </a:defRPr>
            </a:lvl1pPr>
          </a:lstStyle>
          <a:p>
            <a:fld id="{90DAD608-5D97-4089-8DCD-0A3C9B048BDB}" type="slidenum">
              <a:rPr lang="en-US" smtClean="0"/>
              <a:pPr/>
              <a:t>‹#›</a:t>
            </a:fld>
            <a:endParaRPr lang="en-US" dirty="0"/>
          </a:p>
        </p:txBody>
      </p:sp>
    </p:spTree>
    <p:extLst>
      <p:ext uri="{BB962C8B-B14F-4D97-AF65-F5344CB8AC3E}">
        <p14:creationId xmlns:p14="http://schemas.microsoft.com/office/powerpoint/2010/main" val="327226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1930" y="2349500"/>
            <a:ext cx="8242300" cy="2171115"/>
          </a:xfrm>
        </p:spPr>
        <p:txBody>
          <a:bodyPr anchor="ctr" anchorCtr="0">
            <a:normAutofit/>
          </a:bodyPr>
          <a:lstStyle>
            <a:lvl1pPr algn="l">
              <a:defRPr sz="5400" b="1"/>
            </a:lvl1pPr>
          </a:lstStyle>
          <a:p>
            <a:r>
              <a:rPr lang="en-US"/>
              <a:t>Click to edit Master title style</a:t>
            </a:r>
            <a:endParaRPr lang="en-CA" dirty="0"/>
          </a:p>
        </p:txBody>
      </p:sp>
      <p:sp>
        <p:nvSpPr>
          <p:cNvPr id="3" name="Subtitle 2"/>
          <p:cNvSpPr>
            <a:spLocks noGrp="1"/>
          </p:cNvSpPr>
          <p:nvPr>
            <p:ph type="subTitle" idx="1"/>
          </p:nvPr>
        </p:nvSpPr>
        <p:spPr>
          <a:xfrm>
            <a:off x="2741930" y="4681538"/>
            <a:ext cx="8242300" cy="855662"/>
          </a:xfrm>
        </p:spPr>
        <p:txBody>
          <a:bodyPr/>
          <a:lstStyle>
            <a:lvl1pPr marL="0" indent="0" algn="l">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a:xfrm>
            <a:off x="2741930" y="5914023"/>
            <a:ext cx="5571258" cy="365125"/>
          </a:xfrm>
          <a:prstGeom prst="rect">
            <a:avLst/>
          </a:prstGeom>
        </p:spPr>
        <p:txBody>
          <a:bodyPr/>
          <a:lstStyle/>
          <a:p>
            <a:fld id="{57C22C06-ADF2-436F-8EFD-02CD0C535D84}" type="datetime2">
              <a:rPr lang="en-CA" smtClean="0"/>
              <a:t>Tuesday, October 8, 2019</a:t>
            </a:fld>
            <a:endParaRPr lang="en-CA" dirty="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2700"/>
            <a:ext cx="2654301"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08515" y="245478"/>
            <a:ext cx="1836964" cy="1836964"/>
          </a:xfrm>
          <a:prstGeom prst="rect">
            <a:avLst/>
          </a:prstGeom>
        </p:spPr>
      </p:pic>
    </p:spTree>
    <p:extLst>
      <p:ext uri="{BB962C8B-B14F-4D97-AF65-F5344CB8AC3E}">
        <p14:creationId xmlns:p14="http://schemas.microsoft.com/office/powerpoint/2010/main" val="179521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43530" y="1854200"/>
            <a:ext cx="8242300" cy="1921669"/>
          </a:xfrm>
        </p:spPr>
        <p:txBody>
          <a:bodyPr anchor="ctr" anchorCtr="0">
            <a:normAutofit/>
          </a:bodyPr>
          <a:lstStyle>
            <a:lvl1pPr algn="l">
              <a:defRPr sz="5400" b="1"/>
            </a:lvl1pPr>
          </a:lstStyle>
          <a:p>
            <a:r>
              <a:rPr lang="en-US"/>
              <a:t>Click to edit Master title style</a:t>
            </a:r>
            <a:endParaRPr lang="en-CA" dirty="0"/>
          </a:p>
        </p:txBody>
      </p:sp>
      <p:sp>
        <p:nvSpPr>
          <p:cNvPr id="3" name="Subtitle 2"/>
          <p:cNvSpPr>
            <a:spLocks noGrp="1"/>
          </p:cNvSpPr>
          <p:nvPr>
            <p:ph type="subTitle" idx="1"/>
          </p:nvPr>
        </p:nvSpPr>
        <p:spPr>
          <a:xfrm>
            <a:off x="2843530" y="3983038"/>
            <a:ext cx="8242300" cy="855662"/>
          </a:xfrm>
        </p:spPr>
        <p:txBody>
          <a:bodyPr/>
          <a:lstStyle>
            <a:lvl1pPr marL="0" indent="0" algn="l">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a:xfrm>
            <a:off x="2843530" y="4999623"/>
            <a:ext cx="5571258" cy="365125"/>
          </a:xfrm>
          <a:prstGeom prst="rect">
            <a:avLst/>
          </a:prstGeom>
        </p:spPr>
        <p:txBody>
          <a:bodyPr/>
          <a:lstStyle/>
          <a:p>
            <a:fld id="{07FFD70B-9045-4648-87A1-2E1043B71AE9}" type="datetime2">
              <a:rPr lang="en-CA" smtClean="0"/>
              <a:t>Tuesday, October 8, 2019</a:t>
            </a:fld>
            <a:endParaRPr lang="en-CA" dirty="0"/>
          </a:p>
        </p:txBody>
      </p:sp>
    </p:spTree>
    <p:extLst>
      <p:ext uri="{BB962C8B-B14F-4D97-AF65-F5344CB8AC3E}">
        <p14:creationId xmlns:p14="http://schemas.microsoft.com/office/powerpoint/2010/main" val="44467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521700" y="0"/>
            <a:ext cx="3670300" cy="6858000"/>
          </a:xfrm>
          <a:prstGeom prst="rect">
            <a:avLst/>
          </a:prstGeom>
        </p:spPr>
      </p:pic>
      <p:sp>
        <p:nvSpPr>
          <p:cNvPr id="11" name="Rectangle 10"/>
          <p:cNvSpPr/>
          <p:nvPr userDrawn="1"/>
        </p:nvSpPr>
        <p:spPr>
          <a:xfrm>
            <a:off x="8450035" y="0"/>
            <a:ext cx="889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ctrTitle"/>
          </p:nvPr>
        </p:nvSpPr>
        <p:spPr>
          <a:xfrm>
            <a:off x="2066766" y="1879600"/>
            <a:ext cx="6175533" cy="2641015"/>
          </a:xfrm>
        </p:spPr>
        <p:txBody>
          <a:bodyPr anchor="ctr" anchorCtr="0">
            <a:normAutofit/>
          </a:bodyPr>
          <a:lstStyle>
            <a:lvl1pPr algn="r">
              <a:defRPr sz="5400" b="1"/>
            </a:lvl1pPr>
          </a:lstStyle>
          <a:p>
            <a:r>
              <a:rPr lang="en-US"/>
              <a:t>Click to edit Master title style</a:t>
            </a:r>
            <a:endParaRPr lang="en-CA" dirty="0"/>
          </a:p>
        </p:txBody>
      </p:sp>
      <p:sp>
        <p:nvSpPr>
          <p:cNvPr id="3" name="Subtitle 2"/>
          <p:cNvSpPr>
            <a:spLocks noGrp="1"/>
          </p:cNvSpPr>
          <p:nvPr>
            <p:ph type="subTitle" idx="1"/>
          </p:nvPr>
        </p:nvSpPr>
        <p:spPr>
          <a:xfrm>
            <a:off x="2066766" y="4681538"/>
            <a:ext cx="6175533" cy="855662"/>
          </a:xfrm>
        </p:spPr>
        <p:txBody>
          <a:bodyPr/>
          <a:lstStyle>
            <a:lvl1pPr marL="0" indent="0" algn="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a:xfrm>
            <a:off x="4068041" y="5914023"/>
            <a:ext cx="4174258" cy="365125"/>
          </a:xfrm>
          <a:prstGeom prst="rect">
            <a:avLst/>
          </a:prstGeom>
        </p:spPr>
        <p:txBody>
          <a:bodyPr/>
          <a:lstStyle>
            <a:lvl1pPr algn="r">
              <a:defRPr/>
            </a:lvl1pPr>
          </a:lstStyle>
          <a:p>
            <a:fld id="{E37A29AC-72EC-4E53-845D-04D43F264EDE}" type="datetime2">
              <a:rPr lang="en-CA" smtClean="0"/>
              <a:t>Tuesday, October 8, 2019</a:t>
            </a:fld>
            <a:endParaRPr lang="en-C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2860" y="5698123"/>
            <a:ext cx="2331980" cy="78115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0798" y="272671"/>
            <a:ext cx="1322467" cy="1530729"/>
          </a:xfrm>
          <a:prstGeom prst="rect">
            <a:avLst/>
          </a:prstGeom>
        </p:spPr>
      </p:pic>
    </p:spTree>
    <p:extLst>
      <p:ext uri="{BB962C8B-B14F-4D97-AF65-F5344CB8AC3E}">
        <p14:creationId xmlns:p14="http://schemas.microsoft.com/office/powerpoint/2010/main" val="136379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296839" y="2489594"/>
            <a:ext cx="8340059" cy="1077218"/>
          </a:xfrm>
          <a:prstGeom prst="rect">
            <a:avLst/>
          </a:prstGeom>
        </p:spPr>
        <p:txBody>
          <a:bodyPr wrap="square" lIns="72000" anchor="ctr" anchorCtr="0">
            <a:spAutoFit/>
          </a:bodyPr>
          <a:lstStyle/>
          <a:p>
            <a:pPr marL="285750" indent="-285750">
              <a:buFontTx/>
              <a:buBlip>
                <a:blip r:embed="rId2"/>
              </a:buBlip>
            </a:pPr>
            <a:r>
              <a:rPr lang="en-US" sz="3200" b="1" dirty="0">
                <a:latin typeface="Tahoma" panose="020B0604030504040204" pitchFamily="34" charset="0"/>
                <a:ea typeface="Tahoma" panose="020B0604030504040204" pitchFamily="34" charset="0"/>
                <a:cs typeface="Tahoma" panose="020B0604030504040204" pitchFamily="34" charset="0"/>
              </a:rPr>
              <a:t>Being welcoming and inclusive is no longer an option.</a:t>
            </a:r>
            <a:endParaRPr lang="en-US" sz="32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2"/>
          <p:cNvSpPr>
            <a:spLocks noGrp="1"/>
          </p:cNvSpPr>
          <p:nvPr>
            <p:ph type="ftr" sz="quarter" idx="11"/>
          </p:nvPr>
        </p:nvSpPr>
        <p:spPr>
          <a:xfrm>
            <a:off x="1459982" y="5724622"/>
            <a:ext cx="5578878" cy="685800"/>
          </a:xfrm>
        </p:spPr>
        <p:txBody>
          <a:bodyPr/>
          <a:lstStyle/>
          <a:p>
            <a:endParaRPr lang="en-CA" dirty="0"/>
          </a:p>
        </p:txBody>
      </p:sp>
      <p:sp>
        <p:nvSpPr>
          <p:cNvPr id="4" name="Slide Number Placeholder 5">
            <a:extLst>
              <a:ext uri="{FF2B5EF4-FFF2-40B4-BE49-F238E27FC236}">
                <a16:creationId xmlns:a16="http://schemas.microsoft.com/office/drawing/2014/main" id="{D1337CFA-D00B-4051-9F23-57C9FC64AAC7}"/>
              </a:ext>
            </a:extLst>
          </p:cNvPr>
          <p:cNvSpPr>
            <a:spLocks noGrp="1"/>
          </p:cNvSpPr>
          <p:nvPr>
            <p:ph type="sldNum" sz="quarter" idx="4"/>
          </p:nvPr>
        </p:nvSpPr>
        <p:spPr>
          <a:xfrm>
            <a:off x="9262872" y="6373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79837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602" y="365125"/>
            <a:ext cx="10044198" cy="1325563"/>
          </a:xfrm>
        </p:spPr>
        <p:txBody>
          <a:bodyPr/>
          <a:lstStyle/>
          <a:p>
            <a:r>
              <a:rPr lang="en-US"/>
              <a:t>Click to edit Master title style</a:t>
            </a:r>
            <a:endParaRPr lang="en-CA"/>
          </a:p>
        </p:txBody>
      </p:sp>
      <p:sp>
        <p:nvSpPr>
          <p:cNvPr id="7" name="Content Placeholder 2"/>
          <p:cNvSpPr>
            <a:spLocks noGrp="1"/>
          </p:cNvSpPr>
          <p:nvPr>
            <p:ph idx="1"/>
          </p:nvPr>
        </p:nvSpPr>
        <p:spPr>
          <a:xfrm>
            <a:off x="1317222" y="1843031"/>
            <a:ext cx="10036578" cy="3514520"/>
          </a:xfrm>
        </p:spPr>
        <p:txBody>
          <a:bodyPr/>
          <a:lstStyle>
            <a:lvl1pPr marL="514350" indent="-514350">
              <a:buClr>
                <a:schemeClr val="accent2"/>
              </a:buClr>
              <a:buFontTx/>
              <a:buBlip>
                <a:blip r:embed="rId2"/>
              </a:buBlip>
              <a:defRPr/>
            </a:lvl1pPr>
            <a:lvl2pPr marL="685800" indent="-228600">
              <a:buClr>
                <a:schemeClr val="accent1"/>
              </a:buClr>
              <a:buFont typeface="Arial" panose="020B0604020202020204" pitchFamily="34" charset="0"/>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Courier New" panose="02070309020205020404" pitchFamily="49" charset="0"/>
              <a:buChar char="o"/>
              <a:defRPr/>
            </a:lvl4pPr>
            <a:lvl5pPr marL="2057400" indent="-228600">
              <a:buClr>
                <a:schemeClr val="accent1"/>
              </a:buClr>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2"/>
          <p:cNvSpPr>
            <a:spLocks noGrp="1"/>
          </p:cNvSpPr>
          <p:nvPr>
            <p:ph type="ftr" sz="quarter" idx="11"/>
          </p:nvPr>
        </p:nvSpPr>
        <p:spPr>
          <a:xfrm>
            <a:off x="1317222" y="5724622"/>
            <a:ext cx="5578878" cy="685800"/>
          </a:xfrm>
        </p:spPr>
        <p:txBody>
          <a:bodyPr/>
          <a:lstStyle/>
          <a:p>
            <a:endParaRPr lang="en-CA" dirty="0"/>
          </a:p>
        </p:txBody>
      </p:sp>
      <p:sp>
        <p:nvSpPr>
          <p:cNvPr id="5" name="Slide Number Placeholder 5">
            <a:extLst>
              <a:ext uri="{FF2B5EF4-FFF2-40B4-BE49-F238E27FC236}">
                <a16:creationId xmlns:a16="http://schemas.microsoft.com/office/drawing/2014/main" id="{6A868F76-0F6A-407D-A5D6-C00C1F3970FD}"/>
              </a:ext>
            </a:extLst>
          </p:cNvPr>
          <p:cNvSpPr>
            <a:spLocks noGrp="1"/>
          </p:cNvSpPr>
          <p:nvPr>
            <p:ph type="sldNum" sz="quarter" idx="4"/>
          </p:nvPr>
        </p:nvSpPr>
        <p:spPr>
          <a:xfrm>
            <a:off x="9262872" y="6373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12049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602" y="365125"/>
            <a:ext cx="9933073" cy="1325563"/>
          </a:xfrm>
        </p:spPr>
        <p:txBody>
          <a:bodyPr/>
          <a:lstStyle/>
          <a:p>
            <a:r>
              <a:rPr lang="en-US"/>
              <a:t>Click to edit Master title style</a:t>
            </a:r>
            <a:endParaRPr lang="en-CA" dirty="0"/>
          </a:p>
        </p:txBody>
      </p:sp>
      <p:sp>
        <p:nvSpPr>
          <p:cNvPr id="10" name="Content Placeholder 2"/>
          <p:cNvSpPr>
            <a:spLocks noGrp="1"/>
          </p:cNvSpPr>
          <p:nvPr>
            <p:ph idx="15"/>
          </p:nvPr>
        </p:nvSpPr>
        <p:spPr>
          <a:xfrm>
            <a:off x="1309602" y="1825625"/>
            <a:ext cx="4687973" cy="3419475"/>
          </a:xfrm>
        </p:spPr>
        <p:txBody>
          <a:bodyPr/>
          <a:lstStyle>
            <a:lvl1pPr marL="514350" indent="-514350">
              <a:buClr>
                <a:schemeClr val="accent2"/>
              </a:buClr>
              <a:buFontTx/>
              <a:buBlip>
                <a:blip r:embed="rId2"/>
              </a:buBlip>
              <a:defRPr/>
            </a:lvl1pPr>
            <a:lvl2pPr marL="685800" indent="-228600">
              <a:buClr>
                <a:schemeClr val="accent1"/>
              </a:buClr>
              <a:buFont typeface="Arial" panose="020B0604020202020204" pitchFamily="34" charset="0"/>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Courier New" panose="02070309020205020404" pitchFamily="49" charset="0"/>
              <a:buChar char="o"/>
              <a:defRPr/>
            </a:lvl4pPr>
            <a:lvl5pPr marL="2057400" indent="-228600">
              <a:buClr>
                <a:schemeClr val="accent1"/>
              </a:buClr>
              <a:buFont typeface="Wingdings" panose="05000000000000000000"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2"/>
          <p:cNvSpPr>
            <a:spLocks noGrp="1"/>
          </p:cNvSpPr>
          <p:nvPr>
            <p:ph idx="16"/>
          </p:nvPr>
        </p:nvSpPr>
        <p:spPr>
          <a:xfrm>
            <a:off x="6276138" y="1825625"/>
            <a:ext cx="4966537" cy="3419475"/>
          </a:xfrm>
        </p:spPr>
        <p:txBody>
          <a:bodyPr/>
          <a:lstStyle>
            <a:lvl1pPr marL="514350" indent="-514350">
              <a:buClr>
                <a:schemeClr val="accent2"/>
              </a:buClr>
              <a:buFontTx/>
              <a:buBlip>
                <a:blip r:embed="rId2"/>
              </a:buBlip>
              <a:defRPr/>
            </a:lvl1pPr>
            <a:lvl2pPr marL="685800" indent="-228600">
              <a:buClr>
                <a:schemeClr val="accent1"/>
              </a:buClr>
              <a:buFont typeface="Arial" panose="020B0604020202020204" pitchFamily="34" charset="0"/>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Courier New" panose="02070309020205020404" pitchFamily="49" charset="0"/>
              <a:buChar char="o"/>
              <a:defRPr/>
            </a:lvl4pPr>
            <a:lvl5pPr marL="2057400" indent="-228600">
              <a:buClr>
                <a:schemeClr val="accent1"/>
              </a:buClr>
              <a:buFont typeface="Wingdings" panose="05000000000000000000"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2"/>
          <p:cNvSpPr>
            <a:spLocks noGrp="1"/>
          </p:cNvSpPr>
          <p:nvPr>
            <p:ph type="ftr" sz="quarter" idx="11"/>
          </p:nvPr>
        </p:nvSpPr>
        <p:spPr>
          <a:xfrm>
            <a:off x="1309602" y="5724622"/>
            <a:ext cx="5578878" cy="685800"/>
          </a:xfrm>
        </p:spPr>
        <p:txBody>
          <a:bodyPr/>
          <a:lstStyle/>
          <a:p>
            <a:endParaRPr lang="en-CA" dirty="0"/>
          </a:p>
        </p:txBody>
      </p:sp>
      <p:sp>
        <p:nvSpPr>
          <p:cNvPr id="6" name="Slide Number Placeholder 5">
            <a:extLst>
              <a:ext uri="{FF2B5EF4-FFF2-40B4-BE49-F238E27FC236}">
                <a16:creationId xmlns:a16="http://schemas.microsoft.com/office/drawing/2014/main" id="{B7AD0BAF-A54B-4758-BF5B-D8C9A9257E3D}"/>
              </a:ext>
            </a:extLst>
          </p:cNvPr>
          <p:cNvSpPr>
            <a:spLocks noGrp="1"/>
          </p:cNvSpPr>
          <p:nvPr>
            <p:ph type="sldNum" sz="quarter" idx="4"/>
          </p:nvPr>
        </p:nvSpPr>
        <p:spPr>
          <a:xfrm>
            <a:off x="9262872" y="6373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1191488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jpeg"/><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EF1-98F0-49BA-B2BF-365BA8DA7FC5}" type="datetime2">
              <a:rPr lang="en-CA" smtClean="0"/>
              <a:t>Tuesday, October 8, 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216927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7222" y="365125"/>
            <a:ext cx="10036578" cy="1325563"/>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1309602" y="1825625"/>
            <a:ext cx="10044198" cy="3688359"/>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309602" y="5754692"/>
            <a:ext cx="5578878" cy="685800"/>
          </a:xfrm>
          <a:prstGeom prst="rect">
            <a:avLst/>
          </a:prstGeom>
        </p:spPr>
        <p:txBody>
          <a:bodyPr vert="horz" lIns="91440" tIns="45720" rIns="91440" bIns="45720" rtlCol="0" anchor="ctr"/>
          <a:lstStyle>
            <a:lvl1pPr algn="l">
              <a:defRPr sz="1400" b="0" i="1" baseline="0">
                <a:solidFill>
                  <a:schemeClr val="tx1">
                    <a:tint val="75000"/>
                  </a:schemeClr>
                </a:solidFill>
              </a:defRPr>
            </a:lvl1pPr>
          </a:lstStyle>
          <a:p>
            <a:endParaRPr lang="en-CA"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743" y="5635690"/>
            <a:ext cx="923804" cy="923804"/>
          </a:xfrm>
          <a:prstGeom prst="rect">
            <a:avLst/>
          </a:prstGeom>
        </p:spPr>
      </p:pic>
      <p:sp>
        <p:nvSpPr>
          <p:cNvPr id="9" name="Slide Number Placeholder 5">
            <a:extLst>
              <a:ext uri="{FF2B5EF4-FFF2-40B4-BE49-F238E27FC236}">
                <a16:creationId xmlns:a16="http://schemas.microsoft.com/office/drawing/2014/main" id="{6D2BED3E-0115-4F4E-A417-6A038F6D8687}"/>
              </a:ext>
            </a:extLst>
          </p:cNvPr>
          <p:cNvSpPr>
            <a:spLocks noGrp="1"/>
          </p:cNvSpPr>
          <p:nvPr>
            <p:ph type="sldNum" sz="quarter" idx="4"/>
          </p:nvPr>
        </p:nvSpPr>
        <p:spPr>
          <a:xfrm>
            <a:off x="9262872" y="6373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608-5D97-4089-8DCD-0A3C9B048BDB}" type="slidenum">
              <a:rPr lang="en-US" smtClean="0"/>
              <a:t>‹#›</a:t>
            </a:fld>
            <a:endParaRPr lang="en-US" dirty="0"/>
          </a:p>
        </p:txBody>
      </p:sp>
    </p:spTree>
    <p:extLst>
      <p:ext uri="{BB962C8B-B14F-4D97-AF65-F5344CB8AC3E}">
        <p14:creationId xmlns:p14="http://schemas.microsoft.com/office/powerpoint/2010/main" val="18868120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2" r:id="rId4"/>
    <p:sldLayoutId id="2147483673" r:id="rId5"/>
    <p:sldLayoutId id="2147483674" r:id="rId6"/>
    <p:sldLayoutId id="2147483675" r:id="rId7"/>
    <p:sldLayoutId id="214748367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chemeClr val="accent1"/>
        </a:buClr>
        <a:buFontTx/>
        <a:buBlip>
          <a:blip r:embed="rId11"/>
        </a:buBlip>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uma.ca/advocacy-services/programs-initiatives/welcoming-and-inclusive-communities/tools-resources/auma-toolkits-guid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uma.ca/advocacy-services/programs-initiatives/welcoming-and-inclusive-communities/tools-resources/auma-toolkits-guid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wic@auma.ca" TargetMode="External"/><Relationship Id="rId5" Type="http://schemas.openxmlformats.org/officeDocument/2006/relationships/image" Target="../media/image16.png"/><Relationship Id="rId4" Type="http://schemas.openxmlformats.org/officeDocument/2006/relationships/hyperlink" Target="https://www.youtube.com/channel/UC_HJ3RFfvOwFpdVDcLifGL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322" y="2061369"/>
            <a:ext cx="10933356" cy="1921669"/>
          </a:xfrm>
        </p:spPr>
        <p:txBody>
          <a:bodyPr>
            <a:normAutofit/>
          </a:bodyPr>
          <a:lstStyle/>
          <a:p>
            <a:pPr algn="ctr"/>
            <a:r>
              <a:rPr lang="en-CA" b="0" dirty="0">
                <a:latin typeface="Tahoma" panose="020B0604030504040204" pitchFamily="34" charset="0"/>
                <a:ea typeface="Tahoma" panose="020B0604030504040204" pitchFamily="34" charset="0"/>
                <a:cs typeface="Tahoma" panose="020B0604030504040204" pitchFamily="34" charset="0"/>
              </a:rPr>
              <a:t>Evaluating the Inclusiveness </a:t>
            </a:r>
            <a:br>
              <a:rPr lang="en-CA" b="0" dirty="0">
                <a:latin typeface="Tahoma" panose="020B0604030504040204" pitchFamily="34" charset="0"/>
                <a:ea typeface="Tahoma" panose="020B0604030504040204" pitchFamily="34" charset="0"/>
                <a:cs typeface="Tahoma" panose="020B0604030504040204" pitchFamily="34" charset="0"/>
              </a:rPr>
            </a:br>
            <a:r>
              <a:rPr lang="en-CA" b="0" dirty="0">
                <a:latin typeface="Tahoma" panose="020B0604030504040204" pitchFamily="34" charset="0"/>
                <a:ea typeface="Tahoma" panose="020B0604030504040204" pitchFamily="34" charset="0"/>
                <a:cs typeface="Tahoma" panose="020B0604030504040204" pitchFamily="34" charset="0"/>
              </a:rPr>
              <a:t>of our Municipal Government</a:t>
            </a: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337688" y="4079327"/>
            <a:ext cx="8242300" cy="855662"/>
          </a:xfrm>
        </p:spPr>
        <p:txBody>
          <a:bodyPr>
            <a:normAutofit lnSpcReduction="10000"/>
          </a:bodyPr>
          <a:lstStyle/>
          <a:p>
            <a:pPr algn="r"/>
            <a:endParaRPr lang="en-CA" i="0" dirty="0"/>
          </a:p>
          <a:p>
            <a:pPr algn="r"/>
            <a:r>
              <a:rPr lang="en-CA" i="0" dirty="0"/>
              <a:t>Date</a:t>
            </a:r>
          </a:p>
          <a:p>
            <a:pPr algn="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50702" y="1824164"/>
            <a:ext cx="7893223" cy="4068636"/>
          </a:xfrm>
        </p:spPr>
        <p:txBody>
          <a:bodyPr>
            <a:normAutofit/>
          </a:bodyPr>
          <a:lstStyle/>
          <a:p>
            <a:r>
              <a:rPr lang="en-US" dirty="0"/>
              <a:t>Assists a municipal government to:</a:t>
            </a:r>
          </a:p>
          <a:p>
            <a:pPr lvl="1"/>
            <a:r>
              <a:rPr lang="en-US" sz="2800" dirty="0"/>
              <a:t>Assess its current state of inclusiveness.</a:t>
            </a:r>
          </a:p>
          <a:p>
            <a:pPr lvl="1"/>
            <a:r>
              <a:rPr lang="en-US" sz="2800" dirty="0"/>
              <a:t>Identify areas for improvement.</a:t>
            </a:r>
          </a:p>
          <a:p>
            <a:pPr lvl="1"/>
            <a:r>
              <a:rPr lang="en-US" sz="2800" dirty="0"/>
              <a:t>Advance strategies to be more inclusive of employees, residents, and service users.</a:t>
            </a:r>
          </a:p>
          <a:p>
            <a:r>
              <a:rPr lang="en-US" dirty="0"/>
              <a:t>Provides a framework to measure ongoing performance.</a:t>
            </a:r>
          </a:p>
        </p:txBody>
      </p:sp>
      <p:sp>
        <p:nvSpPr>
          <p:cNvPr id="3" name="Title 2">
            <a:extLst>
              <a:ext uri="{FF2B5EF4-FFF2-40B4-BE49-F238E27FC236}">
                <a16:creationId xmlns:a16="http://schemas.microsoft.com/office/drawing/2014/main" id="{838CA885-0A21-42BE-B234-A51C06669811}"/>
              </a:ext>
            </a:extLst>
          </p:cNvPr>
          <p:cNvSpPr>
            <a:spLocks noGrp="1"/>
          </p:cNvSpPr>
          <p:nvPr>
            <p:ph type="title"/>
          </p:nvPr>
        </p:nvSpPr>
        <p:spPr>
          <a:xfrm>
            <a:off x="650702" y="822960"/>
            <a:ext cx="9712498" cy="614901"/>
          </a:xfrm>
        </p:spPr>
        <p:txBody>
          <a:bodyPr>
            <a:normAutofit fontScale="90000"/>
          </a:bodyPr>
          <a:lstStyle/>
          <a:p>
            <a:r>
              <a:rPr lang="en-US" dirty="0"/>
              <a:t>Overview of the Measuring Inclusion Tool</a:t>
            </a:r>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10</a:t>
            </a:fld>
            <a:endParaRPr lang="en-US" dirty="0"/>
          </a:p>
        </p:txBody>
      </p:sp>
      <p:pic>
        <p:nvPicPr>
          <p:cNvPr id="6" name="Picture 5">
            <a:extLst>
              <a:ext uri="{FF2B5EF4-FFF2-40B4-BE49-F238E27FC236}">
                <a16:creationId xmlns:a16="http://schemas.microsoft.com/office/drawing/2014/main" id="{4843C071-7D31-4211-B5A6-2B370FDED9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pic>
        <p:nvPicPr>
          <p:cNvPr id="5" name="Picture 4">
            <a:extLst>
              <a:ext uri="{FF2B5EF4-FFF2-40B4-BE49-F238E27FC236}">
                <a16:creationId xmlns:a16="http://schemas.microsoft.com/office/drawing/2014/main" id="{28CAE11B-7E02-4821-83CF-7B52FDF81C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24672" y="1618321"/>
            <a:ext cx="2878620" cy="362135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58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171BEE1-E692-40EC-824B-EEDB7882DD88}"/>
              </a:ext>
            </a:extLst>
          </p:cNvPr>
          <p:cNvGraphicFramePr>
            <a:graphicFrameLocks noGrp="1"/>
          </p:cNvGraphicFramePr>
          <p:nvPr>
            <p:ph idx="1"/>
            <p:extLst>
              <p:ext uri="{D42A27DB-BD31-4B8C-83A1-F6EECF244321}">
                <p14:modId xmlns:p14="http://schemas.microsoft.com/office/powerpoint/2010/main" val="1107532594"/>
              </p:ext>
            </p:extLst>
          </p:nvPr>
        </p:nvGraphicFramePr>
        <p:xfrm>
          <a:off x="1170361" y="1529556"/>
          <a:ext cx="9851278" cy="379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A297095-15CF-4AEC-8DAB-1552FD14294A}"/>
              </a:ext>
            </a:extLst>
          </p:cNvPr>
          <p:cNvSpPr>
            <a:spLocks noGrp="1"/>
          </p:cNvSpPr>
          <p:nvPr>
            <p:ph type="title"/>
          </p:nvPr>
        </p:nvSpPr>
        <p:spPr>
          <a:xfrm>
            <a:off x="650702" y="822960"/>
            <a:ext cx="9448800" cy="614901"/>
          </a:xfrm>
        </p:spPr>
        <p:txBody>
          <a:bodyPr>
            <a:normAutofit fontScale="90000"/>
          </a:bodyPr>
          <a:lstStyle/>
          <a:p>
            <a:r>
              <a:rPr lang="en-US" dirty="0"/>
              <a:t>Areas of Focus</a:t>
            </a:r>
          </a:p>
        </p:txBody>
      </p:sp>
      <p:sp>
        <p:nvSpPr>
          <p:cNvPr id="4" name="Slide Number Placeholder 3">
            <a:extLst>
              <a:ext uri="{FF2B5EF4-FFF2-40B4-BE49-F238E27FC236}">
                <a16:creationId xmlns:a16="http://schemas.microsoft.com/office/drawing/2014/main" id="{42F35E11-E923-47DC-A2F0-1072F179EB4F}"/>
              </a:ext>
            </a:extLst>
          </p:cNvPr>
          <p:cNvSpPr>
            <a:spLocks noGrp="1"/>
          </p:cNvSpPr>
          <p:nvPr>
            <p:ph type="sldNum" sz="quarter" idx="12"/>
          </p:nvPr>
        </p:nvSpPr>
        <p:spPr/>
        <p:txBody>
          <a:bodyPr/>
          <a:lstStyle/>
          <a:p>
            <a:fld id="{90DAD608-5D97-4089-8DCD-0A3C9B048BDB}" type="slidenum">
              <a:rPr lang="en-US" smtClean="0"/>
              <a:pPr/>
              <a:t>11</a:t>
            </a:fld>
            <a:endParaRPr lang="en-US" dirty="0"/>
          </a:p>
        </p:txBody>
      </p:sp>
      <p:pic>
        <p:nvPicPr>
          <p:cNvPr id="7" name="Picture 6">
            <a:extLst>
              <a:ext uri="{FF2B5EF4-FFF2-40B4-BE49-F238E27FC236}">
                <a16:creationId xmlns:a16="http://schemas.microsoft.com/office/drawing/2014/main" id="{3BB0F59A-9D41-44C4-A766-CF3327C6B9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spTree>
    <p:extLst>
      <p:ext uri="{BB962C8B-B14F-4D97-AF65-F5344CB8AC3E}">
        <p14:creationId xmlns:p14="http://schemas.microsoft.com/office/powerpoint/2010/main" val="37362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7BF1C4F-3839-41A2-9083-864CDD759CDA}"/>
              </a:ext>
            </a:extLst>
          </p:cNvPr>
          <p:cNvGraphicFramePr>
            <a:graphicFrameLocks noGrp="1"/>
          </p:cNvGraphicFramePr>
          <p:nvPr>
            <p:ph idx="1"/>
            <p:extLst>
              <p:ext uri="{D42A27DB-BD31-4B8C-83A1-F6EECF244321}">
                <p14:modId xmlns:p14="http://schemas.microsoft.com/office/powerpoint/2010/main" val="2999452902"/>
              </p:ext>
            </p:extLst>
          </p:nvPr>
        </p:nvGraphicFramePr>
        <p:xfrm>
          <a:off x="323497" y="533571"/>
          <a:ext cx="10991850" cy="5396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3ACBB3F-F6B3-41BB-AB7B-6A3C884CCC1A}"/>
              </a:ext>
            </a:extLst>
          </p:cNvPr>
          <p:cNvSpPr>
            <a:spLocks noGrp="1"/>
          </p:cNvSpPr>
          <p:nvPr>
            <p:ph type="title"/>
          </p:nvPr>
        </p:nvSpPr>
        <p:spPr>
          <a:xfrm>
            <a:off x="649224" y="822960"/>
            <a:ext cx="9448800" cy="614901"/>
          </a:xfrm>
        </p:spPr>
        <p:txBody>
          <a:bodyPr>
            <a:normAutofit fontScale="90000"/>
          </a:bodyPr>
          <a:lstStyle/>
          <a:p>
            <a:r>
              <a:rPr lang="en-US" dirty="0"/>
              <a:t>Levels of inclusion</a:t>
            </a:r>
          </a:p>
        </p:txBody>
      </p:sp>
      <p:sp>
        <p:nvSpPr>
          <p:cNvPr id="4" name="Slide Number Placeholder 3">
            <a:extLst>
              <a:ext uri="{FF2B5EF4-FFF2-40B4-BE49-F238E27FC236}">
                <a16:creationId xmlns:a16="http://schemas.microsoft.com/office/drawing/2014/main" id="{75D4046D-E65D-406A-8A64-BFF00C3D871B}"/>
              </a:ext>
            </a:extLst>
          </p:cNvPr>
          <p:cNvSpPr>
            <a:spLocks noGrp="1"/>
          </p:cNvSpPr>
          <p:nvPr>
            <p:ph type="sldNum" sz="quarter" idx="12"/>
          </p:nvPr>
        </p:nvSpPr>
        <p:spPr/>
        <p:txBody>
          <a:bodyPr/>
          <a:lstStyle/>
          <a:p>
            <a:fld id="{90DAD608-5D97-4089-8DCD-0A3C9B048BDB}" type="slidenum">
              <a:rPr lang="en-US" smtClean="0"/>
              <a:pPr/>
              <a:t>12</a:t>
            </a:fld>
            <a:endParaRPr lang="en-US" dirty="0"/>
          </a:p>
        </p:txBody>
      </p:sp>
      <p:pic>
        <p:nvPicPr>
          <p:cNvPr id="6" name="Picture 5">
            <a:extLst>
              <a:ext uri="{FF2B5EF4-FFF2-40B4-BE49-F238E27FC236}">
                <a16:creationId xmlns:a16="http://schemas.microsoft.com/office/drawing/2014/main" id="{CE62A2D8-8174-4D92-81A6-A806B21F55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spTree>
    <p:extLst>
      <p:ext uri="{BB962C8B-B14F-4D97-AF65-F5344CB8AC3E}">
        <p14:creationId xmlns:p14="http://schemas.microsoft.com/office/powerpoint/2010/main" val="12302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2FCD8C-9858-4814-9B32-5EE2A2523CB2}"/>
              </a:ext>
            </a:extLst>
          </p:cNvPr>
          <p:cNvSpPr>
            <a:spLocks noGrp="1"/>
          </p:cNvSpPr>
          <p:nvPr>
            <p:ph type="sldNum" sz="quarter" idx="12"/>
          </p:nvPr>
        </p:nvSpPr>
        <p:spPr/>
        <p:txBody>
          <a:bodyPr/>
          <a:lstStyle/>
          <a:p>
            <a:fld id="{90DAD608-5D97-4089-8DCD-0A3C9B048BDB}" type="slidenum">
              <a:rPr lang="en-US" smtClean="0"/>
              <a:pPr/>
              <a:t>13</a:t>
            </a:fld>
            <a:endParaRPr lang="en-US" dirty="0"/>
          </a:p>
        </p:txBody>
      </p:sp>
      <p:sp>
        <p:nvSpPr>
          <p:cNvPr id="8" name="TextBox 7">
            <a:extLst>
              <a:ext uri="{FF2B5EF4-FFF2-40B4-BE49-F238E27FC236}">
                <a16:creationId xmlns:a16="http://schemas.microsoft.com/office/drawing/2014/main" id="{F4C03183-5695-4553-817B-3E1F035E29AE}"/>
              </a:ext>
            </a:extLst>
          </p:cNvPr>
          <p:cNvSpPr txBox="1"/>
          <p:nvPr/>
        </p:nvSpPr>
        <p:spPr>
          <a:xfrm>
            <a:off x="-148683" y="-40176"/>
            <a:ext cx="12489366" cy="7040880"/>
          </a:xfrm>
          <a:prstGeom prst="rect">
            <a:avLst/>
          </a:prstGeom>
          <a:solidFill>
            <a:schemeClr val="bg1"/>
          </a:solidFill>
        </p:spPr>
        <p:txBody>
          <a:bodyPr wrap="square" rtlCol="0">
            <a:spAutoFit/>
          </a:bodyPr>
          <a:lstStyle/>
          <a:p>
            <a:endParaRPr lang="en-US" dirty="0"/>
          </a:p>
        </p:txBody>
      </p:sp>
      <p:pic>
        <p:nvPicPr>
          <p:cNvPr id="4" name="Content Placeholder 3">
            <a:extLst>
              <a:ext uri="{FF2B5EF4-FFF2-40B4-BE49-F238E27FC236}">
                <a16:creationId xmlns:a16="http://schemas.microsoft.com/office/drawing/2014/main" id="{D9EBF292-20F1-4B17-A7CC-9B4D89BBF21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32000" y="215508"/>
            <a:ext cx="8128000" cy="6238636"/>
          </a:xfrm>
          <a:prstGeom prst="rect">
            <a:avLst/>
          </a:prstGeom>
        </p:spPr>
      </p:pic>
      <p:sp>
        <p:nvSpPr>
          <p:cNvPr id="11" name="Rectangle 10">
            <a:extLst>
              <a:ext uri="{FF2B5EF4-FFF2-40B4-BE49-F238E27FC236}">
                <a16:creationId xmlns:a16="http://schemas.microsoft.com/office/drawing/2014/main" id="{0CA55283-0699-42D0-8CC6-8859A5A4D6C3}"/>
              </a:ext>
            </a:extLst>
          </p:cNvPr>
          <p:cNvSpPr/>
          <p:nvPr/>
        </p:nvSpPr>
        <p:spPr>
          <a:xfrm>
            <a:off x="110071" y="624587"/>
            <a:ext cx="2141034" cy="423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Area of focus and description</a:t>
            </a:r>
          </a:p>
        </p:txBody>
      </p:sp>
      <p:sp>
        <p:nvSpPr>
          <p:cNvPr id="12" name="Rectangle 11">
            <a:extLst>
              <a:ext uri="{FF2B5EF4-FFF2-40B4-BE49-F238E27FC236}">
                <a16:creationId xmlns:a16="http://schemas.microsoft.com/office/drawing/2014/main" id="{95E75D91-2640-459F-93E4-BA2B41ECC00F}"/>
              </a:ext>
            </a:extLst>
          </p:cNvPr>
          <p:cNvSpPr/>
          <p:nvPr/>
        </p:nvSpPr>
        <p:spPr>
          <a:xfrm>
            <a:off x="742295" y="2771173"/>
            <a:ext cx="2141034" cy="423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Topics</a:t>
            </a:r>
          </a:p>
        </p:txBody>
      </p:sp>
      <p:cxnSp>
        <p:nvCxnSpPr>
          <p:cNvPr id="14" name="Straight Arrow Connector 13">
            <a:extLst>
              <a:ext uri="{FF2B5EF4-FFF2-40B4-BE49-F238E27FC236}">
                <a16:creationId xmlns:a16="http://schemas.microsoft.com/office/drawing/2014/main" id="{F0C7D223-1BA7-45A7-8484-3BBE0D36DCDF}"/>
              </a:ext>
            </a:extLst>
          </p:cNvPr>
          <p:cNvCxnSpPr>
            <a:cxnSpLocks/>
          </p:cNvCxnSpPr>
          <p:nvPr/>
        </p:nvCxnSpPr>
        <p:spPr>
          <a:xfrm flipV="1">
            <a:off x="2017549" y="836461"/>
            <a:ext cx="99894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CCFE6A-EBB1-4BFE-A9C9-24C4B351C88F}"/>
              </a:ext>
            </a:extLst>
          </p:cNvPr>
          <p:cNvSpPr/>
          <p:nvPr/>
        </p:nvSpPr>
        <p:spPr>
          <a:xfrm>
            <a:off x="9989724" y="3056517"/>
            <a:ext cx="2141034" cy="423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Indicators for each topic</a:t>
            </a:r>
          </a:p>
        </p:txBody>
      </p:sp>
      <p:cxnSp>
        <p:nvCxnSpPr>
          <p:cNvPr id="19" name="Straight Arrow Connector 18">
            <a:extLst>
              <a:ext uri="{FF2B5EF4-FFF2-40B4-BE49-F238E27FC236}">
                <a16:creationId xmlns:a16="http://schemas.microsoft.com/office/drawing/2014/main" id="{DA7C6F76-1424-4200-A8EE-879D7ACA7639}"/>
              </a:ext>
            </a:extLst>
          </p:cNvPr>
          <p:cNvCxnSpPr>
            <a:cxnSpLocks/>
          </p:cNvCxnSpPr>
          <p:nvPr/>
        </p:nvCxnSpPr>
        <p:spPr>
          <a:xfrm flipH="1" flipV="1">
            <a:off x="5610578" y="3194920"/>
            <a:ext cx="4559468" cy="734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F64C9AC-F8DA-44F2-A904-0391E181E448}"/>
              </a:ext>
            </a:extLst>
          </p:cNvPr>
          <p:cNvSpPr/>
          <p:nvPr/>
        </p:nvSpPr>
        <p:spPr>
          <a:xfrm>
            <a:off x="9940895" y="1033566"/>
            <a:ext cx="2141034" cy="423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Levels of inclusion</a:t>
            </a:r>
          </a:p>
        </p:txBody>
      </p:sp>
      <p:cxnSp>
        <p:nvCxnSpPr>
          <p:cNvPr id="24" name="Straight Arrow Connector 23">
            <a:extLst>
              <a:ext uri="{FF2B5EF4-FFF2-40B4-BE49-F238E27FC236}">
                <a16:creationId xmlns:a16="http://schemas.microsoft.com/office/drawing/2014/main" id="{8123D29F-767B-4CDF-92A6-4C08AE06D6E5}"/>
              </a:ext>
            </a:extLst>
          </p:cNvPr>
          <p:cNvCxnSpPr>
            <a:cxnSpLocks/>
          </p:cNvCxnSpPr>
          <p:nvPr/>
        </p:nvCxnSpPr>
        <p:spPr>
          <a:xfrm flipH="1">
            <a:off x="9437511" y="1231266"/>
            <a:ext cx="9416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8AE4CAF-4CF2-496B-90FC-551AFFAAB3AF}"/>
              </a:ext>
            </a:extLst>
          </p:cNvPr>
          <p:cNvSpPr/>
          <p:nvPr/>
        </p:nvSpPr>
        <p:spPr>
          <a:xfrm>
            <a:off x="110071" y="5303114"/>
            <a:ext cx="2141034" cy="423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Scoring system</a:t>
            </a:r>
          </a:p>
        </p:txBody>
      </p:sp>
      <p:sp>
        <p:nvSpPr>
          <p:cNvPr id="27" name="Rectangle 26">
            <a:extLst>
              <a:ext uri="{FF2B5EF4-FFF2-40B4-BE49-F238E27FC236}">
                <a16:creationId xmlns:a16="http://schemas.microsoft.com/office/drawing/2014/main" id="{5C8AB199-1B21-4833-9920-89575676EB35}"/>
              </a:ext>
            </a:extLst>
          </p:cNvPr>
          <p:cNvSpPr/>
          <p:nvPr/>
        </p:nvSpPr>
        <p:spPr>
          <a:xfrm>
            <a:off x="5414328" y="6348061"/>
            <a:ext cx="2141034" cy="423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Rating scale</a:t>
            </a:r>
          </a:p>
        </p:txBody>
      </p:sp>
      <p:sp>
        <p:nvSpPr>
          <p:cNvPr id="6" name="Left Bracket 5">
            <a:extLst>
              <a:ext uri="{FF2B5EF4-FFF2-40B4-BE49-F238E27FC236}">
                <a16:creationId xmlns:a16="http://schemas.microsoft.com/office/drawing/2014/main" id="{12BDF47C-09C9-4DD2-A6F5-BCC4AC6FD522}"/>
              </a:ext>
            </a:extLst>
          </p:cNvPr>
          <p:cNvSpPr/>
          <p:nvPr/>
        </p:nvSpPr>
        <p:spPr>
          <a:xfrm rot="16200000">
            <a:off x="6415380" y="3033303"/>
            <a:ext cx="138931" cy="6489863"/>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6763CB67-117F-4038-BEA2-5A7E2DC84EB0}"/>
              </a:ext>
            </a:extLst>
          </p:cNvPr>
          <p:cNvCxnSpPr>
            <a:cxnSpLocks/>
          </p:cNvCxnSpPr>
          <p:nvPr/>
        </p:nvCxnSpPr>
        <p:spPr>
          <a:xfrm flipH="1" flipV="1">
            <a:off x="7370401" y="2519237"/>
            <a:ext cx="2799645" cy="7399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3D0C3B5-A222-4092-A0DA-E6030FBBA73F}"/>
              </a:ext>
            </a:extLst>
          </p:cNvPr>
          <p:cNvCxnSpPr>
            <a:cxnSpLocks/>
          </p:cNvCxnSpPr>
          <p:nvPr/>
        </p:nvCxnSpPr>
        <p:spPr>
          <a:xfrm flipH="1">
            <a:off x="8865140" y="3268390"/>
            <a:ext cx="1304907" cy="6664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Left Bracket 30">
            <a:extLst>
              <a:ext uri="{FF2B5EF4-FFF2-40B4-BE49-F238E27FC236}">
                <a16:creationId xmlns:a16="http://schemas.microsoft.com/office/drawing/2014/main" id="{054968F4-A12F-4006-AF4F-8276A5A32171}"/>
              </a:ext>
            </a:extLst>
          </p:cNvPr>
          <p:cNvSpPr/>
          <p:nvPr/>
        </p:nvSpPr>
        <p:spPr>
          <a:xfrm>
            <a:off x="2251104" y="1343012"/>
            <a:ext cx="182880" cy="33531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78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2FCD8C-9858-4814-9B32-5EE2A2523CB2}"/>
              </a:ext>
            </a:extLst>
          </p:cNvPr>
          <p:cNvSpPr>
            <a:spLocks noGrp="1"/>
          </p:cNvSpPr>
          <p:nvPr>
            <p:ph type="sldNum" sz="quarter" idx="12"/>
          </p:nvPr>
        </p:nvSpPr>
        <p:spPr/>
        <p:txBody>
          <a:bodyPr/>
          <a:lstStyle/>
          <a:p>
            <a:fld id="{90DAD608-5D97-4089-8DCD-0A3C9B048BDB}" type="slidenum">
              <a:rPr lang="en-US" smtClean="0"/>
              <a:pPr/>
              <a:t>14</a:t>
            </a:fld>
            <a:endParaRPr lang="en-US" dirty="0"/>
          </a:p>
        </p:txBody>
      </p:sp>
      <p:sp>
        <p:nvSpPr>
          <p:cNvPr id="8" name="TextBox 7">
            <a:extLst>
              <a:ext uri="{FF2B5EF4-FFF2-40B4-BE49-F238E27FC236}">
                <a16:creationId xmlns:a16="http://schemas.microsoft.com/office/drawing/2014/main" id="{F4C03183-5695-4553-817B-3E1F035E29AE}"/>
              </a:ext>
            </a:extLst>
          </p:cNvPr>
          <p:cNvSpPr txBox="1"/>
          <p:nvPr/>
        </p:nvSpPr>
        <p:spPr>
          <a:xfrm>
            <a:off x="-1" y="0"/>
            <a:ext cx="12333249" cy="6991815"/>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0CFB826C-FFD7-4C02-9A70-DA063580EC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7997" y="141732"/>
            <a:ext cx="8559204" cy="6574536"/>
          </a:xfrm>
          <a:prstGeom prst="rect">
            <a:avLst/>
          </a:prstGeom>
        </p:spPr>
      </p:pic>
      <p:sp>
        <p:nvSpPr>
          <p:cNvPr id="6" name="Arrow: Right 5">
            <a:extLst>
              <a:ext uri="{FF2B5EF4-FFF2-40B4-BE49-F238E27FC236}">
                <a16:creationId xmlns:a16="http://schemas.microsoft.com/office/drawing/2014/main" id="{6B04069F-D908-4EB2-B5E5-45CC111703E0}"/>
              </a:ext>
            </a:extLst>
          </p:cNvPr>
          <p:cNvSpPr/>
          <p:nvPr/>
        </p:nvSpPr>
        <p:spPr>
          <a:xfrm rot="2203054">
            <a:off x="1774434" y="4426128"/>
            <a:ext cx="1455029" cy="82470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13B9AAB2-C0EE-4B85-8FC2-0641C4A216CB}"/>
              </a:ext>
            </a:extLst>
          </p:cNvPr>
          <p:cNvSpPr/>
          <p:nvPr/>
        </p:nvSpPr>
        <p:spPr>
          <a:xfrm rot="16200000">
            <a:off x="7715757" y="6390696"/>
            <a:ext cx="310350" cy="393254"/>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D6BA7872-CECE-407D-860A-48F181421454}"/>
              </a:ext>
            </a:extLst>
          </p:cNvPr>
          <p:cNvSpPr/>
          <p:nvPr/>
        </p:nvSpPr>
        <p:spPr>
          <a:xfrm>
            <a:off x="3137997" y="5525492"/>
            <a:ext cx="8345815" cy="457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8729310-4295-4031-9011-464E05204E6D}"/>
              </a:ext>
            </a:extLst>
          </p:cNvPr>
          <p:cNvSpPr/>
          <p:nvPr/>
        </p:nvSpPr>
        <p:spPr>
          <a:xfrm>
            <a:off x="650701" y="1429942"/>
            <a:ext cx="2680949" cy="25103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rPr>
              <a:t>This person’s responses resulted in a score of 12 for this area of focus. This means the person rated the municipality’s leadership at “Between Awareness and Intentional Inclusion”.</a:t>
            </a:r>
          </a:p>
        </p:txBody>
      </p:sp>
      <p:sp>
        <p:nvSpPr>
          <p:cNvPr id="28" name="Title 2">
            <a:extLst>
              <a:ext uri="{FF2B5EF4-FFF2-40B4-BE49-F238E27FC236}">
                <a16:creationId xmlns:a16="http://schemas.microsoft.com/office/drawing/2014/main" id="{BA11ADA7-AB1A-4347-B9F3-9FC486480A69}"/>
              </a:ext>
            </a:extLst>
          </p:cNvPr>
          <p:cNvSpPr>
            <a:spLocks noGrp="1"/>
          </p:cNvSpPr>
          <p:nvPr>
            <p:ph type="title"/>
          </p:nvPr>
        </p:nvSpPr>
        <p:spPr>
          <a:xfrm>
            <a:off x="650702" y="822960"/>
            <a:ext cx="9448800" cy="614901"/>
          </a:xfrm>
        </p:spPr>
        <p:txBody>
          <a:bodyPr>
            <a:normAutofit fontScale="90000"/>
          </a:bodyPr>
          <a:lstStyle/>
          <a:p>
            <a:r>
              <a:rPr lang="en-US" dirty="0"/>
              <a:t>Example</a:t>
            </a:r>
          </a:p>
        </p:txBody>
      </p:sp>
      <p:sp>
        <p:nvSpPr>
          <p:cNvPr id="2" name="Oval 1">
            <a:extLst>
              <a:ext uri="{FF2B5EF4-FFF2-40B4-BE49-F238E27FC236}">
                <a16:creationId xmlns:a16="http://schemas.microsoft.com/office/drawing/2014/main" id="{2A31326E-F5EC-4D2C-85A4-78083C5E1387}"/>
              </a:ext>
            </a:extLst>
          </p:cNvPr>
          <p:cNvSpPr/>
          <p:nvPr/>
        </p:nvSpPr>
        <p:spPr>
          <a:xfrm>
            <a:off x="7674305" y="1201342"/>
            <a:ext cx="457200" cy="457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554EFE7-553E-446C-8F7B-1C4E4C9094C4}"/>
              </a:ext>
            </a:extLst>
          </p:cNvPr>
          <p:cNvSpPr/>
          <p:nvPr/>
        </p:nvSpPr>
        <p:spPr>
          <a:xfrm>
            <a:off x="5893713" y="4464385"/>
            <a:ext cx="457200" cy="457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56FEDD9-447C-4FC9-9E8E-E5C4F4D9AE41}"/>
              </a:ext>
            </a:extLst>
          </p:cNvPr>
          <p:cNvSpPr/>
          <p:nvPr/>
        </p:nvSpPr>
        <p:spPr>
          <a:xfrm>
            <a:off x="5893713" y="2781970"/>
            <a:ext cx="457200" cy="457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4347000-47E4-469C-8A38-C18DD332A256}"/>
              </a:ext>
            </a:extLst>
          </p:cNvPr>
          <p:cNvSpPr/>
          <p:nvPr/>
        </p:nvSpPr>
        <p:spPr>
          <a:xfrm>
            <a:off x="5893713" y="2044219"/>
            <a:ext cx="457200" cy="457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382A927-815F-4510-9786-42E375490EFD}"/>
              </a:ext>
            </a:extLst>
          </p:cNvPr>
          <p:cNvSpPr/>
          <p:nvPr/>
        </p:nvSpPr>
        <p:spPr>
          <a:xfrm>
            <a:off x="7674305" y="3522128"/>
            <a:ext cx="457200" cy="457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167A2B65-82F7-45AA-A8AF-5599FC0D3055}"/>
              </a:ext>
            </a:extLst>
          </p:cNvPr>
          <p:cNvSpPr/>
          <p:nvPr/>
        </p:nvSpPr>
        <p:spPr>
          <a:xfrm rot="10130840">
            <a:off x="3896120" y="3967280"/>
            <a:ext cx="6773897" cy="2709948"/>
          </a:xfrm>
          <a:prstGeom prst="arc">
            <a:avLst/>
          </a:prstGeom>
          <a:ln w="28575">
            <a:solidFill>
              <a:schemeClr val="tx1"/>
            </a:solidFill>
            <a:headEnd type="triangl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797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50702" y="1824164"/>
            <a:ext cx="10830097" cy="4068636"/>
          </a:xfrm>
        </p:spPr>
        <p:txBody>
          <a:bodyPr>
            <a:normAutofit/>
          </a:bodyPr>
          <a:lstStyle/>
          <a:p>
            <a:r>
              <a:rPr lang="en-US" dirty="0"/>
              <a:t>Your responses will be anonymous.</a:t>
            </a:r>
          </a:p>
          <a:p>
            <a:r>
              <a:rPr lang="en-US" dirty="0"/>
              <a:t>Key words are defined in the Terminology section.</a:t>
            </a:r>
          </a:p>
          <a:p>
            <a:r>
              <a:rPr lang="en-US" dirty="0"/>
              <a:t>You must rate every topic.</a:t>
            </a:r>
          </a:p>
          <a:p>
            <a:r>
              <a:rPr lang="en-US" dirty="0"/>
              <a:t>You may feel that you don’t know the answer to some topics. This is expected. Your goal is to answer based on your perception of what is happening in the municipal organization.</a:t>
            </a:r>
          </a:p>
          <a:p>
            <a:pPr marL="0" indent="0">
              <a:buNone/>
            </a:pPr>
            <a:endParaRPr lang="en-US" dirty="0"/>
          </a:p>
        </p:txBody>
      </p:sp>
      <p:sp>
        <p:nvSpPr>
          <p:cNvPr id="3" name="Title 2">
            <a:extLst>
              <a:ext uri="{FF2B5EF4-FFF2-40B4-BE49-F238E27FC236}">
                <a16:creationId xmlns:a16="http://schemas.microsoft.com/office/drawing/2014/main" id="{838CA885-0A21-42BE-B234-A51C06669811}"/>
              </a:ext>
            </a:extLst>
          </p:cNvPr>
          <p:cNvSpPr>
            <a:spLocks noGrp="1"/>
          </p:cNvSpPr>
          <p:nvPr>
            <p:ph type="title"/>
          </p:nvPr>
        </p:nvSpPr>
        <p:spPr>
          <a:xfrm>
            <a:off x="650702" y="822960"/>
            <a:ext cx="9712498" cy="614901"/>
          </a:xfrm>
        </p:spPr>
        <p:txBody>
          <a:bodyPr>
            <a:normAutofit fontScale="90000"/>
          </a:bodyPr>
          <a:lstStyle/>
          <a:p>
            <a:r>
              <a:rPr lang="en-US" dirty="0"/>
              <a:t>Key items to know</a:t>
            </a:r>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15</a:t>
            </a:fld>
            <a:endParaRPr lang="en-US" dirty="0"/>
          </a:p>
        </p:txBody>
      </p:sp>
      <p:pic>
        <p:nvPicPr>
          <p:cNvPr id="6" name="Picture 5">
            <a:extLst>
              <a:ext uri="{FF2B5EF4-FFF2-40B4-BE49-F238E27FC236}">
                <a16:creationId xmlns:a16="http://schemas.microsoft.com/office/drawing/2014/main" id="{4843C071-7D31-4211-B5A6-2B370FDED9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spTree>
    <p:extLst>
      <p:ext uri="{BB962C8B-B14F-4D97-AF65-F5344CB8AC3E}">
        <p14:creationId xmlns:p14="http://schemas.microsoft.com/office/powerpoint/2010/main" val="122943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50702" y="1824164"/>
            <a:ext cx="10830097" cy="4068636"/>
          </a:xfrm>
        </p:spPr>
        <p:txBody>
          <a:bodyPr>
            <a:normAutofit/>
          </a:bodyPr>
          <a:lstStyle/>
          <a:p>
            <a:r>
              <a:rPr lang="en-US" dirty="0"/>
              <a:t>Your ratings will be consolidated with the ratings of others to produce an average rating for the municipality.</a:t>
            </a:r>
          </a:p>
          <a:p>
            <a:r>
              <a:rPr lang="en-US" dirty="0"/>
              <a:t>Those ratings will highlight the areas where the municipality is demonstrating a culture of inclusion and where there are opportunities to improve.</a:t>
            </a:r>
          </a:p>
          <a:p>
            <a:r>
              <a:rPr lang="en-US" dirty="0"/>
              <a:t>This sets the stage to implement strategies to improve.</a:t>
            </a:r>
          </a:p>
          <a:p>
            <a:r>
              <a:rPr lang="en-US" dirty="0"/>
              <a:t>Suggested strategies are available at </a:t>
            </a:r>
            <a:r>
              <a:rPr lang="en-US" dirty="0">
                <a:hlinkClick r:id="rId3"/>
              </a:rPr>
              <a:t>wic.auma.ca</a:t>
            </a:r>
            <a:r>
              <a:rPr lang="en-US" dirty="0"/>
              <a:t>.</a:t>
            </a:r>
          </a:p>
          <a:p>
            <a:endParaRPr lang="en-US" dirty="0"/>
          </a:p>
        </p:txBody>
      </p:sp>
      <p:sp>
        <p:nvSpPr>
          <p:cNvPr id="3" name="Title 2">
            <a:extLst>
              <a:ext uri="{FF2B5EF4-FFF2-40B4-BE49-F238E27FC236}">
                <a16:creationId xmlns:a16="http://schemas.microsoft.com/office/drawing/2014/main" id="{838CA885-0A21-42BE-B234-A51C06669811}"/>
              </a:ext>
            </a:extLst>
          </p:cNvPr>
          <p:cNvSpPr>
            <a:spLocks noGrp="1"/>
          </p:cNvSpPr>
          <p:nvPr>
            <p:ph type="title"/>
          </p:nvPr>
        </p:nvSpPr>
        <p:spPr>
          <a:xfrm>
            <a:off x="650702" y="822960"/>
            <a:ext cx="9712498" cy="614901"/>
          </a:xfrm>
        </p:spPr>
        <p:txBody>
          <a:bodyPr>
            <a:normAutofit fontScale="90000"/>
          </a:bodyPr>
          <a:lstStyle/>
          <a:p>
            <a:r>
              <a:rPr lang="en-US" dirty="0"/>
              <a:t>How will this information be used</a:t>
            </a:r>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16</a:t>
            </a:fld>
            <a:endParaRPr lang="en-US" dirty="0"/>
          </a:p>
        </p:txBody>
      </p:sp>
      <p:pic>
        <p:nvPicPr>
          <p:cNvPr id="6" name="Picture 5">
            <a:extLst>
              <a:ext uri="{FF2B5EF4-FFF2-40B4-BE49-F238E27FC236}">
                <a16:creationId xmlns:a16="http://schemas.microsoft.com/office/drawing/2014/main" id="{4843C071-7D31-4211-B5A6-2B370FDED9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spTree>
    <p:extLst>
      <p:ext uri="{BB962C8B-B14F-4D97-AF65-F5344CB8AC3E}">
        <p14:creationId xmlns:p14="http://schemas.microsoft.com/office/powerpoint/2010/main" val="22617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50702" y="1600703"/>
            <a:ext cx="6483876" cy="4278489"/>
          </a:xfrm>
        </p:spPr>
        <p:txBody>
          <a:bodyPr>
            <a:normAutofit/>
          </a:bodyPr>
          <a:lstStyle/>
          <a:p>
            <a:pPr marL="514350" indent="-514350">
              <a:buFont typeface="+mj-lt"/>
              <a:buAutoNum type="arabicPeriod"/>
            </a:pPr>
            <a:r>
              <a:rPr lang="en-US" sz="2400" dirty="0"/>
              <a:t>Read the four indicators for a topic and select the indicator that best describes our municipal organization. Repeat this process for all five topics.</a:t>
            </a:r>
          </a:p>
          <a:p>
            <a:pPr marL="514350" indent="-514350">
              <a:buFont typeface="+mj-lt"/>
              <a:buAutoNum type="arabicPeriod"/>
            </a:pPr>
            <a:r>
              <a:rPr lang="en-US" sz="2400" dirty="0"/>
              <a:t>Add up your score in each column.</a:t>
            </a:r>
          </a:p>
          <a:p>
            <a:pPr marL="514350" indent="-514350">
              <a:buFont typeface="+mj-lt"/>
              <a:buAutoNum type="arabicPeriod"/>
            </a:pPr>
            <a:r>
              <a:rPr lang="en-US" sz="2400" dirty="0"/>
              <a:t>Add up the totals from each column and write the number in the ‘Total Score’ circle</a:t>
            </a:r>
          </a:p>
          <a:p>
            <a:pPr marL="514350" indent="-514350">
              <a:buFont typeface="+mj-lt"/>
              <a:buAutoNum type="arabicPeriod"/>
            </a:pPr>
            <a:r>
              <a:rPr lang="en-US" sz="2400" dirty="0"/>
              <a:t>Using your total score, find the corresponding number on the rating scale. This is your rated level of inclusion for the area of focus.</a:t>
            </a:r>
          </a:p>
          <a:p>
            <a:pPr marL="971550" lvl="1" indent="-514350">
              <a:buFont typeface="+mj-lt"/>
              <a:buAutoNum type="arabicPeriod"/>
            </a:pPr>
            <a:endParaRPr lang="en-US" dirty="0"/>
          </a:p>
          <a:p>
            <a:pPr marL="971550" lvl="1" indent="-514350">
              <a:buFont typeface="+mj-lt"/>
              <a:buAutoNum type="arabicPeriod"/>
            </a:pPr>
            <a:endParaRPr lang="en-US" dirty="0"/>
          </a:p>
          <a:p>
            <a:pPr marL="514350" indent="-514350">
              <a:buFont typeface="+mj-lt"/>
              <a:buAutoNum type="arabicPeriod"/>
            </a:pPr>
            <a:endParaRPr lang="en-US" sz="2400" dirty="0"/>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17</a:t>
            </a:fld>
            <a:endParaRPr lang="en-US" dirty="0"/>
          </a:p>
        </p:txBody>
      </p:sp>
      <p:sp>
        <p:nvSpPr>
          <p:cNvPr id="5" name="Rectangle: Rounded Corners 4">
            <a:extLst>
              <a:ext uri="{FF2B5EF4-FFF2-40B4-BE49-F238E27FC236}">
                <a16:creationId xmlns:a16="http://schemas.microsoft.com/office/drawing/2014/main" id="{CFE3DE1A-118F-4601-9F00-A26EF528DAAB}"/>
              </a:ext>
            </a:extLst>
          </p:cNvPr>
          <p:cNvSpPr/>
          <p:nvPr/>
        </p:nvSpPr>
        <p:spPr>
          <a:xfrm>
            <a:off x="7134578" y="1600703"/>
            <a:ext cx="4583289" cy="3969516"/>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t>Scoring</a:t>
            </a:r>
          </a:p>
          <a:p>
            <a:pPr algn="ctr">
              <a:spcBef>
                <a:spcPts val="1200"/>
              </a:spcBef>
            </a:pPr>
            <a:r>
              <a:rPr lang="en-US" sz="2000" dirty="0"/>
              <a:t>1 point for every indicator selected under Invisible.</a:t>
            </a:r>
          </a:p>
          <a:p>
            <a:pPr algn="ctr">
              <a:spcBef>
                <a:spcPts val="1200"/>
              </a:spcBef>
            </a:pPr>
            <a:r>
              <a:rPr lang="en-US" sz="2000" dirty="0"/>
              <a:t>2 points for every indicator selected under Awareness. </a:t>
            </a:r>
          </a:p>
          <a:p>
            <a:pPr algn="ctr">
              <a:spcBef>
                <a:spcPts val="1200"/>
              </a:spcBef>
            </a:pPr>
            <a:r>
              <a:rPr lang="en-US" sz="2000" dirty="0"/>
              <a:t>3 points for every indicator selected under Intentional Inclusion. </a:t>
            </a:r>
          </a:p>
          <a:p>
            <a:pPr algn="ctr">
              <a:spcBef>
                <a:spcPts val="1200"/>
              </a:spcBef>
            </a:pPr>
            <a:r>
              <a:rPr lang="en-US" sz="2000" dirty="0"/>
              <a:t>4 points for every indicator selected under Culture of Inclusion. </a:t>
            </a:r>
          </a:p>
        </p:txBody>
      </p:sp>
      <p:sp>
        <p:nvSpPr>
          <p:cNvPr id="6" name="Title 2">
            <a:extLst>
              <a:ext uri="{FF2B5EF4-FFF2-40B4-BE49-F238E27FC236}">
                <a16:creationId xmlns:a16="http://schemas.microsoft.com/office/drawing/2014/main" id="{AB37D08D-C290-4255-9A07-8DEBA722AA2E}"/>
              </a:ext>
            </a:extLst>
          </p:cNvPr>
          <p:cNvSpPr txBox="1">
            <a:spLocks/>
          </p:cNvSpPr>
          <p:nvPr/>
        </p:nvSpPr>
        <p:spPr>
          <a:xfrm>
            <a:off x="650702" y="822960"/>
            <a:ext cx="9712498" cy="61490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Instructions for paper users</a:t>
            </a:r>
          </a:p>
        </p:txBody>
      </p:sp>
    </p:spTree>
    <p:extLst>
      <p:ext uri="{BB962C8B-B14F-4D97-AF65-F5344CB8AC3E}">
        <p14:creationId xmlns:p14="http://schemas.microsoft.com/office/powerpoint/2010/main" val="425898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50702" y="1824164"/>
            <a:ext cx="10830097" cy="4068636"/>
          </a:xfrm>
        </p:spPr>
        <p:txBody>
          <a:bodyPr>
            <a:normAutofit/>
          </a:bodyPr>
          <a:lstStyle/>
          <a:p>
            <a:pPr marL="514350" indent="-514350">
              <a:buFont typeface="+mj-lt"/>
              <a:buAutoNum type="arabicPeriod"/>
            </a:pPr>
            <a:r>
              <a:rPr lang="en-US" dirty="0"/>
              <a:t>Read the four indicators for a topic and select the indicator that best describes our municipal organization. Repeat this process for all five topics.</a:t>
            </a:r>
          </a:p>
          <a:p>
            <a:pPr marL="514350" indent="-514350">
              <a:buFont typeface="+mj-lt"/>
              <a:buAutoNum type="arabicPeriod"/>
            </a:pPr>
            <a:r>
              <a:rPr lang="en-US" dirty="0"/>
              <a:t>The Tool will automatically calculate your total score.</a:t>
            </a:r>
          </a:p>
          <a:p>
            <a:pPr marL="514350" indent="-514350">
              <a:buFont typeface="+mj-lt"/>
              <a:buAutoNum type="arabicPeriod"/>
            </a:pPr>
            <a:r>
              <a:rPr lang="en-US" dirty="0"/>
              <a:t>Using your total score, find the corresponding number on the rating scale. This is your rated level of inclusion for the area of focus.</a:t>
            </a:r>
          </a:p>
        </p:txBody>
      </p:sp>
      <p:sp>
        <p:nvSpPr>
          <p:cNvPr id="3" name="Title 2">
            <a:extLst>
              <a:ext uri="{FF2B5EF4-FFF2-40B4-BE49-F238E27FC236}">
                <a16:creationId xmlns:a16="http://schemas.microsoft.com/office/drawing/2014/main" id="{838CA885-0A21-42BE-B234-A51C06669811}"/>
              </a:ext>
            </a:extLst>
          </p:cNvPr>
          <p:cNvSpPr>
            <a:spLocks noGrp="1"/>
          </p:cNvSpPr>
          <p:nvPr>
            <p:ph type="title"/>
          </p:nvPr>
        </p:nvSpPr>
        <p:spPr>
          <a:xfrm>
            <a:off x="650702" y="822960"/>
            <a:ext cx="9712498" cy="614901"/>
          </a:xfrm>
        </p:spPr>
        <p:txBody>
          <a:bodyPr>
            <a:normAutofit fontScale="90000"/>
          </a:bodyPr>
          <a:lstStyle/>
          <a:p>
            <a:r>
              <a:rPr lang="en-US" dirty="0"/>
              <a:t>Instructions for electronic users</a:t>
            </a:r>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18</a:t>
            </a:fld>
            <a:endParaRPr lang="en-US" dirty="0"/>
          </a:p>
        </p:txBody>
      </p:sp>
      <p:pic>
        <p:nvPicPr>
          <p:cNvPr id="6" name="Picture 5">
            <a:extLst>
              <a:ext uri="{FF2B5EF4-FFF2-40B4-BE49-F238E27FC236}">
                <a16:creationId xmlns:a16="http://schemas.microsoft.com/office/drawing/2014/main" id="{4843C071-7D31-4211-B5A6-2B370FDED9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spTree>
    <p:extLst>
      <p:ext uri="{BB962C8B-B14F-4D97-AF65-F5344CB8AC3E}">
        <p14:creationId xmlns:p14="http://schemas.microsoft.com/office/powerpoint/2010/main" val="38578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50702" y="1828800"/>
            <a:ext cx="8416025" cy="1416676"/>
          </a:xfrm>
        </p:spPr>
        <p:txBody>
          <a:bodyPr>
            <a:normAutofit/>
          </a:bodyPr>
          <a:lstStyle/>
          <a:p>
            <a:r>
              <a:rPr lang="en-US" dirty="0"/>
              <a:t>Access 50+ tools and resources at </a:t>
            </a:r>
            <a:r>
              <a:rPr lang="en-US" dirty="0">
                <a:hlinkClick r:id="rId3"/>
              </a:rPr>
              <a:t>wic.auma.ca</a:t>
            </a:r>
            <a:endParaRPr lang="en-US" dirty="0"/>
          </a:p>
          <a:p>
            <a:r>
              <a:rPr lang="en-US" dirty="0"/>
              <a:t>Videos available at </a:t>
            </a:r>
            <a:r>
              <a:rPr lang="en-US" u="sng" dirty="0">
                <a:hlinkClick r:id="rId4"/>
              </a:rPr>
              <a:t>bit.ly/</a:t>
            </a:r>
            <a:r>
              <a:rPr lang="en-US" u="sng" dirty="0" err="1">
                <a:hlinkClick r:id="rId4"/>
              </a:rPr>
              <a:t>AUMA_YouTube</a:t>
            </a:r>
            <a:endParaRPr lang="en-US" u="sng"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838CA885-0A21-42BE-B234-A51C06669811}"/>
              </a:ext>
            </a:extLst>
          </p:cNvPr>
          <p:cNvSpPr>
            <a:spLocks noGrp="1"/>
          </p:cNvSpPr>
          <p:nvPr>
            <p:ph type="title"/>
          </p:nvPr>
        </p:nvSpPr>
        <p:spPr>
          <a:xfrm>
            <a:off x="650702" y="822960"/>
            <a:ext cx="9712498" cy="614901"/>
          </a:xfrm>
        </p:spPr>
        <p:txBody>
          <a:bodyPr>
            <a:normAutofit fontScale="90000"/>
          </a:bodyPr>
          <a:lstStyle/>
          <a:p>
            <a:r>
              <a:rPr lang="en-US" dirty="0"/>
              <a:t>More information</a:t>
            </a:r>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19</a:t>
            </a:fld>
            <a:endParaRPr lang="en-US" dirty="0"/>
          </a:p>
        </p:txBody>
      </p:sp>
      <p:pic>
        <p:nvPicPr>
          <p:cNvPr id="7" name="Content Placeholder 6">
            <a:extLst>
              <a:ext uri="{FF2B5EF4-FFF2-40B4-BE49-F238E27FC236}">
                <a16:creationId xmlns:a16="http://schemas.microsoft.com/office/drawing/2014/main" id="{684071CA-1D28-402A-A6D3-D1B3152DA7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5254" y="3166803"/>
            <a:ext cx="3558523" cy="2577143"/>
          </a:xfrm>
          <a:prstGeom prst="rect">
            <a:avLst/>
          </a:prstGeom>
        </p:spPr>
      </p:pic>
      <p:sp>
        <p:nvSpPr>
          <p:cNvPr id="8" name="Content Placeholder 1">
            <a:extLst>
              <a:ext uri="{FF2B5EF4-FFF2-40B4-BE49-F238E27FC236}">
                <a16:creationId xmlns:a16="http://schemas.microsoft.com/office/drawing/2014/main" id="{6228F091-E10F-4FBF-B264-92BB3966C6E9}"/>
              </a:ext>
            </a:extLst>
          </p:cNvPr>
          <p:cNvSpPr txBox="1">
            <a:spLocks/>
          </p:cNvSpPr>
          <p:nvPr/>
        </p:nvSpPr>
        <p:spPr>
          <a:xfrm>
            <a:off x="5506951" y="3366216"/>
            <a:ext cx="5494667" cy="21783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Subscribe to AUMA’s WIC email list or contact WIC for support at </a:t>
            </a:r>
            <a:r>
              <a:rPr lang="en-US" dirty="0">
                <a:hlinkClick r:id="rId6"/>
              </a:rPr>
              <a:t>wic@auma.ca</a:t>
            </a:r>
            <a:endParaRPr lang="en-US" dirty="0"/>
          </a:p>
        </p:txBody>
      </p:sp>
    </p:spTree>
    <p:extLst>
      <p:ext uri="{BB962C8B-B14F-4D97-AF65-F5344CB8AC3E}">
        <p14:creationId xmlns:p14="http://schemas.microsoft.com/office/powerpoint/2010/main" val="400011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7DF90-5CE2-41ED-A50C-08F43CC05E2F}"/>
              </a:ext>
            </a:extLst>
          </p:cNvPr>
          <p:cNvSpPr>
            <a:spLocks noGrp="1"/>
          </p:cNvSpPr>
          <p:nvPr>
            <p:ph type="title"/>
          </p:nvPr>
        </p:nvSpPr>
        <p:spPr/>
        <p:txBody>
          <a:bodyPr anchor="b"/>
          <a:lstStyle/>
          <a:p>
            <a:r>
              <a:rPr lang="en-US" dirty="0">
                <a:latin typeface="Tahoma" panose="020B0604030504040204" pitchFamily="34" charset="0"/>
                <a:ea typeface="Tahoma" panose="020B0604030504040204" pitchFamily="34" charset="0"/>
                <a:cs typeface="Tahoma" panose="020B0604030504040204" pitchFamily="34" charset="0"/>
              </a:rPr>
              <a:t>Agenda</a:t>
            </a:r>
          </a:p>
        </p:txBody>
      </p:sp>
      <p:sp>
        <p:nvSpPr>
          <p:cNvPr id="5" name="Content Placeholder 4">
            <a:extLst>
              <a:ext uri="{FF2B5EF4-FFF2-40B4-BE49-F238E27FC236}">
                <a16:creationId xmlns:a16="http://schemas.microsoft.com/office/drawing/2014/main" id="{69D25A6D-FE81-45EB-B0CF-D42822BE9412}"/>
              </a:ext>
            </a:extLst>
          </p:cNvPr>
          <p:cNvSpPr>
            <a:spLocks noGrp="1"/>
          </p:cNvSpPr>
          <p:nvPr>
            <p:ph idx="1"/>
          </p:nvPr>
        </p:nvSpPr>
        <p:spPr>
          <a:xfrm>
            <a:off x="1317222" y="1843031"/>
            <a:ext cx="9534554" cy="3514520"/>
          </a:xfrm>
        </p:spPr>
        <p:txBody>
          <a:bodyPr>
            <a:normAutofit/>
          </a:bodyPr>
          <a:lstStyle/>
          <a:p>
            <a:r>
              <a:rPr lang="en-US" dirty="0"/>
              <a:t>Defining diversity and inclusion</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 benefits of inclusion</a:t>
            </a:r>
          </a:p>
          <a:p>
            <a:r>
              <a:rPr lang="en-US" dirty="0">
                <a:latin typeface="Tahoma" panose="020B0604030504040204" pitchFamily="34" charset="0"/>
                <a:ea typeface="Tahoma" panose="020B0604030504040204" pitchFamily="34" charset="0"/>
                <a:cs typeface="Tahoma" panose="020B0604030504040204" pitchFamily="34" charset="0"/>
              </a:rPr>
              <a:t>Why measure the inclusiveness of our organization</a:t>
            </a:r>
          </a:p>
          <a:p>
            <a:r>
              <a:rPr lang="en-US" dirty="0">
                <a:latin typeface="Tahoma" panose="020B0604030504040204" pitchFamily="34" charset="0"/>
                <a:ea typeface="Tahoma" panose="020B0604030504040204" pitchFamily="34" charset="0"/>
                <a:cs typeface="Tahoma" panose="020B0604030504040204" pitchFamily="34" charset="0"/>
              </a:rPr>
              <a:t>Overview of AUMA’s Measuring Inclusion Tool for Municipal Governments</a:t>
            </a:r>
          </a:p>
          <a:p>
            <a:r>
              <a:rPr lang="en-US" dirty="0"/>
              <a:t>Instructions</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FDF41ED4-6CD2-4B1F-B917-1D5F86CB97D5}"/>
              </a:ext>
            </a:extLst>
          </p:cNvPr>
          <p:cNvSpPr>
            <a:spLocks noGrp="1"/>
          </p:cNvSpPr>
          <p:nvPr>
            <p:ph type="sldNum" sz="quarter" idx="4"/>
          </p:nvPr>
        </p:nvSpPr>
        <p:spPr>
          <a:xfrm>
            <a:off x="9262872" y="6373368"/>
            <a:ext cx="2743200" cy="365125"/>
          </a:xfrm>
        </p:spPr>
        <p:txBody>
          <a:bodyPr/>
          <a:lstStyle/>
          <a:p>
            <a:fld id="{90DAD608-5D97-4089-8DCD-0A3C9B048BDB}" type="slidenum">
              <a:rPr lang="en-US" smtClean="0"/>
              <a:t>2</a:t>
            </a:fld>
            <a:endParaRPr lang="en-US" dirty="0"/>
          </a:p>
        </p:txBody>
      </p:sp>
    </p:spTree>
    <p:extLst>
      <p:ext uri="{BB962C8B-B14F-4D97-AF65-F5344CB8AC3E}">
        <p14:creationId xmlns:p14="http://schemas.microsoft.com/office/powerpoint/2010/main" val="36771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3901" y="2299433"/>
            <a:ext cx="10044198" cy="1325563"/>
          </a:xfrm>
        </p:spPr>
        <p:txBody>
          <a:bodyPr/>
          <a:lstStyle/>
          <a:p>
            <a:pPr algn="ctr"/>
            <a:r>
              <a:rPr lang="en-CA" dirty="0"/>
              <a:t>Questions</a:t>
            </a:r>
            <a:endParaRPr lang="en-US" dirty="0"/>
          </a:p>
        </p:txBody>
      </p:sp>
      <p:sp>
        <p:nvSpPr>
          <p:cNvPr id="2" name="Slide Number Placeholder 1">
            <a:extLst>
              <a:ext uri="{FF2B5EF4-FFF2-40B4-BE49-F238E27FC236}">
                <a16:creationId xmlns:a16="http://schemas.microsoft.com/office/drawing/2014/main" id="{CBF296EF-B2CE-4832-BE13-6AD3A86456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D608-5D97-4089-8DCD-0A3C9B048BD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0708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F101-3AD4-4ABB-A710-22CABBDDDCF0}"/>
              </a:ext>
            </a:extLst>
          </p:cNvPr>
          <p:cNvSpPr>
            <a:spLocks noGrp="1"/>
          </p:cNvSpPr>
          <p:nvPr>
            <p:ph type="title"/>
          </p:nvPr>
        </p:nvSpPr>
        <p:spPr/>
        <p:txBody>
          <a:bodyPr/>
          <a:lstStyle/>
          <a:p>
            <a:r>
              <a:rPr lang="en-US" dirty="0"/>
              <a:t>What is diversity and inclusion?</a:t>
            </a:r>
          </a:p>
        </p:txBody>
      </p:sp>
      <p:sp>
        <p:nvSpPr>
          <p:cNvPr id="3" name="Content Placeholder 2">
            <a:extLst>
              <a:ext uri="{FF2B5EF4-FFF2-40B4-BE49-F238E27FC236}">
                <a16:creationId xmlns:a16="http://schemas.microsoft.com/office/drawing/2014/main" id="{35E01D5F-67F9-4631-8388-88E8CAE50FB1}"/>
              </a:ext>
            </a:extLst>
          </p:cNvPr>
          <p:cNvSpPr>
            <a:spLocks noGrp="1"/>
          </p:cNvSpPr>
          <p:nvPr>
            <p:ph idx="1"/>
          </p:nvPr>
        </p:nvSpPr>
        <p:spPr>
          <a:xfrm>
            <a:off x="1317222" y="1843031"/>
            <a:ext cx="6092107" cy="3514520"/>
          </a:xfrm>
        </p:spPr>
        <p:txBody>
          <a:bodyPr>
            <a:normAutofit/>
          </a:bodyPr>
          <a:lstStyle/>
          <a:p>
            <a:r>
              <a:rPr lang="en-US" b="1" i="1" dirty="0"/>
              <a:t>Diversity</a:t>
            </a:r>
            <a:r>
              <a:rPr lang="en-US" dirty="0"/>
              <a:t> is any dimension that can be used to differentiate people from one another. </a:t>
            </a:r>
          </a:p>
          <a:p>
            <a:r>
              <a:rPr lang="en-US" b="1" i="1" dirty="0"/>
              <a:t>Inclusion</a:t>
            </a:r>
            <a:r>
              <a:rPr lang="en-US" dirty="0"/>
              <a:t> is the act of creating environments in which any individual or group can feel welcomed, respected, supported and valued to fully participate.</a:t>
            </a:r>
          </a:p>
        </p:txBody>
      </p:sp>
      <p:sp>
        <p:nvSpPr>
          <p:cNvPr id="4" name="Slide Number Placeholder 3">
            <a:extLst>
              <a:ext uri="{FF2B5EF4-FFF2-40B4-BE49-F238E27FC236}">
                <a16:creationId xmlns:a16="http://schemas.microsoft.com/office/drawing/2014/main" id="{21C7DC46-FE93-4DDA-BED9-6C18DDA26F0E}"/>
              </a:ext>
            </a:extLst>
          </p:cNvPr>
          <p:cNvSpPr>
            <a:spLocks noGrp="1"/>
          </p:cNvSpPr>
          <p:nvPr>
            <p:ph type="sldNum" sz="quarter" idx="4"/>
          </p:nvPr>
        </p:nvSpPr>
        <p:spPr/>
        <p:txBody>
          <a:bodyPr/>
          <a:lstStyle/>
          <a:p>
            <a:fld id="{90DAD608-5D97-4089-8DCD-0A3C9B048BDB}" type="slidenum">
              <a:rPr lang="en-US" smtClean="0"/>
              <a:t>3</a:t>
            </a:fld>
            <a:endParaRPr lang="en-US" dirty="0"/>
          </a:p>
        </p:txBody>
      </p:sp>
      <p:sp>
        <p:nvSpPr>
          <p:cNvPr id="6" name="Rectangle: Rounded Corners 5">
            <a:extLst>
              <a:ext uri="{FF2B5EF4-FFF2-40B4-BE49-F238E27FC236}">
                <a16:creationId xmlns:a16="http://schemas.microsoft.com/office/drawing/2014/main" id="{4DEC2D81-2651-4C09-AB11-82192F0E833A}"/>
              </a:ext>
            </a:extLst>
          </p:cNvPr>
          <p:cNvSpPr/>
          <p:nvPr/>
        </p:nvSpPr>
        <p:spPr>
          <a:xfrm>
            <a:off x="7436224" y="1843031"/>
            <a:ext cx="3738284" cy="32004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Diversity is being invited to the party.</a:t>
            </a:r>
          </a:p>
          <a:p>
            <a:pPr algn="ctr"/>
            <a:r>
              <a:rPr lang="en-US" sz="1600" dirty="0"/>
              <a:t> </a:t>
            </a:r>
          </a:p>
          <a:p>
            <a:pPr algn="ctr"/>
            <a:r>
              <a:rPr lang="en-US" sz="2800" dirty="0"/>
              <a:t>Inclusion is being invited to dance at the party. </a:t>
            </a:r>
          </a:p>
        </p:txBody>
      </p:sp>
    </p:spTree>
    <p:extLst>
      <p:ext uri="{BB962C8B-B14F-4D97-AF65-F5344CB8AC3E}">
        <p14:creationId xmlns:p14="http://schemas.microsoft.com/office/powerpoint/2010/main" val="31471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2943-AF48-4975-B3CA-A7D9005799F0}"/>
              </a:ext>
            </a:extLst>
          </p:cNvPr>
          <p:cNvSpPr>
            <a:spLocks noGrp="1"/>
          </p:cNvSpPr>
          <p:nvPr>
            <p:ph type="title"/>
          </p:nvPr>
        </p:nvSpPr>
        <p:spPr/>
        <p:txBody>
          <a:bodyPr/>
          <a:lstStyle/>
          <a:p>
            <a:r>
              <a:rPr lang="en-US" dirty="0"/>
              <a:t>What is an inclusive community?</a:t>
            </a:r>
          </a:p>
        </p:txBody>
      </p:sp>
      <p:sp>
        <p:nvSpPr>
          <p:cNvPr id="3" name="Content Placeholder 2">
            <a:extLst>
              <a:ext uri="{FF2B5EF4-FFF2-40B4-BE49-F238E27FC236}">
                <a16:creationId xmlns:a16="http://schemas.microsoft.com/office/drawing/2014/main" id="{CF59BA30-D649-4B45-AE87-FB30396D72F3}"/>
              </a:ext>
            </a:extLst>
          </p:cNvPr>
          <p:cNvSpPr>
            <a:spLocks noGrp="1"/>
          </p:cNvSpPr>
          <p:nvPr>
            <p:ph idx="1"/>
          </p:nvPr>
        </p:nvSpPr>
        <p:spPr>
          <a:xfrm>
            <a:off x="1317222" y="1843031"/>
            <a:ext cx="5419754" cy="3514520"/>
          </a:xfrm>
        </p:spPr>
        <p:txBody>
          <a:bodyPr>
            <a:normAutofit/>
          </a:bodyPr>
          <a:lstStyle/>
          <a:p>
            <a:r>
              <a:rPr lang="en-US" dirty="0"/>
              <a:t>A community where people of every age, gender identity, sexual orientation, ethno-cultural identity, race, physical and mental ability, income and educational level, and religion feel included, valued, and empowered.</a:t>
            </a:r>
          </a:p>
        </p:txBody>
      </p:sp>
      <p:sp>
        <p:nvSpPr>
          <p:cNvPr id="4" name="Slide Number Placeholder 3">
            <a:extLst>
              <a:ext uri="{FF2B5EF4-FFF2-40B4-BE49-F238E27FC236}">
                <a16:creationId xmlns:a16="http://schemas.microsoft.com/office/drawing/2014/main" id="{89F250EF-7CBE-407F-B27B-95F82E811B7A}"/>
              </a:ext>
            </a:extLst>
          </p:cNvPr>
          <p:cNvSpPr>
            <a:spLocks noGrp="1"/>
          </p:cNvSpPr>
          <p:nvPr>
            <p:ph type="sldNum" sz="quarter" idx="4"/>
          </p:nvPr>
        </p:nvSpPr>
        <p:spPr/>
        <p:txBody>
          <a:bodyPr/>
          <a:lstStyle/>
          <a:p>
            <a:fld id="{90DAD608-5D97-4089-8DCD-0A3C9B048BDB}" type="slidenum">
              <a:rPr lang="en-US" smtClean="0"/>
              <a:t>4</a:t>
            </a:fld>
            <a:endParaRPr lang="en-US" dirty="0"/>
          </a:p>
        </p:txBody>
      </p:sp>
      <p:sp>
        <p:nvSpPr>
          <p:cNvPr id="5" name="Teardrop 4">
            <a:extLst>
              <a:ext uri="{FF2B5EF4-FFF2-40B4-BE49-F238E27FC236}">
                <a16:creationId xmlns:a16="http://schemas.microsoft.com/office/drawing/2014/main" id="{5498FC8E-495E-42CC-B02D-7B5EF0760BE0}"/>
              </a:ext>
            </a:extLst>
          </p:cNvPr>
          <p:cNvSpPr/>
          <p:nvPr/>
        </p:nvSpPr>
        <p:spPr>
          <a:xfrm>
            <a:off x="6736977" y="1795181"/>
            <a:ext cx="4518212" cy="4471147"/>
          </a:xfrm>
          <a:prstGeom prst="teardrop">
            <a:avLst/>
          </a:prstGeom>
          <a:ln/>
        </p:spPr>
        <p:style>
          <a:lnRef idx="3">
            <a:schemeClr val="lt1"/>
          </a:lnRef>
          <a:fillRef idx="1">
            <a:schemeClr val="accent2"/>
          </a:fillRef>
          <a:effectRef idx="1">
            <a:schemeClr val="accent2"/>
          </a:effectRef>
          <a:fontRef idx="minor">
            <a:schemeClr val="lt1"/>
          </a:fontRef>
        </p:style>
        <p:txBody>
          <a:bodyPr lIns="0" rIns="0" rtlCol="0" anchor="ctr"/>
          <a:lstStyle/>
          <a:p>
            <a:pPr algn="ctr">
              <a:lnSpc>
                <a:spcPct val="90000"/>
              </a:lnSpc>
              <a:spcAft>
                <a:spcPts val="600"/>
              </a:spcAft>
            </a:pPr>
            <a:r>
              <a:rPr lang="en-US" sz="2800" b="1" i="1" dirty="0"/>
              <a:t>Or in other words: </a:t>
            </a:r>
          </a:p>
          <a:p>
            <a:pPr algn="ctr">
              <a:lnSpc>
                <a:spcPct val="90000"/>
              </a:lnSpc>
            </a:pPr>
            <a:r>
              <a:rPr lang="en-US" sz="2400" i="1" dirty="0"/>
              <a:t>A community where everyone can feel safe, whomever we are, or wherever we come from, no matter how we look, how we worship, how much money we have, or who we love.</a:t>
            </a:r>
          </a:p>
        </p:txBody>
      </p:sp>
    </p:spTree>
    <p:extLst>
      <p:ext uri="{BB962C8B-B14F-4D97-AF65-F5344CB8AC3E}">
        <p14:creationId xmlns:p14="http://schemas.microsoft.com/office/powerpoint/2010/main" val="10767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7DF90-5CE2-41ED-A50C-08F43CC05E2F}"/>
              </a:ext>
            </a:extLst>
          </p:cNvPr>
          <p:cNvSpPr>
            <a:spLocks noGrp="1"/>
          </p:cNvSpPr>
          <p:nvPr>
            <p:ph type="title"/>
          </p:nvPr>
        </p:nvSpPr>
        <p:spPr/>
        <p:txBody>
          <a:bodyPr anchor="b"/>
          <a:lstStyle/>
          <a:p>
            <a:r>
              <a:rPr lang="en-US" dirty="0">
                <a:latin typeface="Tahoma" panose="020B0604030504040204" pitchFamily="34" charset="0"/>
                <a:ea typeface="Tahoma" panose="020B0604030504040204" pitchFamily="34" charset="0"/>
                <a:cs typeface="Tahoma" panose="020B0604030504040204" pitchFamily="34" charset="0"/>
              </a:rPr>
              <a:t>Why our municipal government should support inclusion</a:t>
            </a:r>
          </a:p>
        </p:txBody>
      </p:sp>
      <p:sp>
        <p:nvSpPr>
          <p:cNvPr id="5" name="Content Placeholder 4">
            <a:extLst>
              <a:ext uri="{FF2B5EF4-FFF2-40B4-BE49-F238E27FC236}">
                <a16:creationId xmlns:a16="http://schemas.microsoft.com/office/drawing/2014/main" id="{69D25A6D-FE81-45EB-B0CF-D42822BE9412}"/>
              </a:ext>
            </a:extLst>
          </p:cNvPr>
          <p:cNvSpPr>
            <a:spLocks noGrp="1"/>
          </p:cNvSpPr>
          <p:nvPr>
            <p:ph idx="1"/>
          </p:nvPr>
        </p:nvSpPr>
        <p:spPr>
          <a:xfrm>
            <a:off x="1317222" y="1843031"/>
            <a:ext cx="9494214" cy="351452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We have a mandate to serve all residents – Everyone should have equitable access to our services</a:t>
            </a:r>
          </a:p>
          <a:p>
            <a:r>
              <a:rPr lang="en-US" dirty="0">
                <a:latin typeface="Tahoma" panose="020B0604030504040204" pitchFamily="34" charset="0"/>
                <a:ea typeface="Tahoma" panose="020B0604030504040204" pitchFamily="34" charset="0"/>
                <a:cs typeface="Tahoma" panose="020B0604030504040204" pitchFamily="34" charset="0"/>
              </a:rPr>
              <a:t>Reduce social conflict</a:t>
            </a:r>
          </a:p>
          <a:p>
            <a:r>
              <a:rPr lang="en-US" dirty="0"/>
              <a:t>Encourage b</a:t>
            </a:r>
            <a:r>
              <a:rPr lang="en-US" dirty="0">
                <a:latin typeface="Tahoma" panose="020B0604030504040204" pitchFamily="34" charset="0"/>
                <a:ea typeface="Tahoma" panose="020B0604030504040204" pitchFamily="34" charset="0"/>
                <a:cs typeface="Tahoma" panose="020B0604030504040204" pitchFamily="34" charset="0"/>
              </a:rPr>
              <a:t>usines</a:t>
            </a:r>
            <a:r>
              <a:rPr lang="en-US" dirty="0"/>
              <a:t>s growth and attraction</a:t>
            </a:r>
          </a:p>
          <a:p>
            <a:r>
              <a:rPr lang="en-US" dirty="0"/>
              <a:t>Involving more people leads to new innovation</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t>Remove barriers so all employees and residents can reach their full potential</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FDF41ED4-6CD2-4B1F-B917-1D5F86CB97D5}"/>
              </a:ext>
            </a:extLst>
          </p:cNvPr>
          <p:cNvSpPr>
            <a:spLocks noGrp="1"/>
          </p:cNvSpPr>
          <p:nvPr>
            <p:ph type="sldNum" sz="quarter" idx="4"/>
          </p:nvPr>
        </p:nvSpPr>
        <p:spPr>
          <a:xfrm>
            <a:off x="9262872" y="6373368"/>
            <a:ext cx="2743200" cy="365125"/>
          </a:xfrm>
        </p:spPr>
        <p:txBody>
          <a:bodyPr/>
          <a:lstStyle/>
          <a:p>
            <a:fld id="{90DAD608-5D97-4089-8DCD-0A3C9B048BDB}" type="slidenum">
              <a:rPr lang="en-US" smtClean="0"/>
              <a:t>5</a:t>
            </a:fld>
            <a:endParaRPr lang="en-US" dirty="0"/>
          </a:p>
        </p:txBody>
      </p:sp>
    </p:spTree>
    <p:extLst>
      <p:ext uri="{BB962C8B-B14F-4D97-AF65-F5344CB8AC3E}">
        <p14:creationId xmlns:p14="http://schemas.microsoft.com/office/powerpoint/2010/main" val="273941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344228-036C-4997-8DEF-9892AA9ABD44}"/>
              </a:ext>
            </a:extLst>
          </p:cNvPr>
          <p:cNvSpPr>
            <a:spLocks noGrp="1"/>
          </p:cNvSpPr>
          <p:nvPr>
            <p:ph type="sldNum" sz="quarter" idx="4"/>
          </p:nvPr>
        </p:nvSpPr>
        <p:spPr/>
        <p:txBody>
          <a:bodyPr/>
          <a:lstStyle/>
          <a:p>
            <a:fld id="{90DAD608-5D97-4089-8DCD-0A3C9B048BDB}" type="slidenum">
              <a:rPr lang="en-US" smtClean="0"/>
              <a:t>6</a:t>
            </a:fld>
            <a:endParaRPr lang="en-US" dirty="0"/>
          </a:p>
        </p:txBody>
      </p:sp>
      <p:pic>
        <p:nvPicPr>
          <p:cNvPr id="5" name="Picture 4">
            <a:extLst>
              <a:ext uri="{FF2B5EF4-FFF2-40B4-BE49-F238E27FC236}">
                <a16:creationId xmlns:a16="http://schemas.microsoft.com/office/drawing/2014/main" id="{83EE3C9D-CBB5-4D7D-947D-20BAE8FEF6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695" y="896817"/>
            <a:ext cx="10624609" cy="3622431"/>
          </a:xfrm>
          <a:prstGeom prst="rect">
            <a:avLst/>
          </a:prstGeom>
        </p:spPr>
      </p:pic>
      <p:sp>
        <p:nvSpPr>
          <p:cNvPr id="6" name="Rectangle 5">
            <a:extLst>
              <a:ext uri="{FF2B5EF4-FFF2-40B4-BE49-F238E27FC236}">
                <a16:creationId xmlns:a16="http://schemas.microsoft.com/office/drawing/2014/main" id="{86B82AB7-C8F6-49D9-8A84-AB30C5515843}"/>
              </a:ext>
            </a:extLst>
          </p:cNvPr>
          <p:cNvSpPr/>
          <p:nvPr/>
        </p:nvSpPr>
        <p:spPr>
          <a:xfrm>
            <a:off x="883452" y="4519247"/>
            <a:ext cx="3209544" cy="110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The assumption that everyone benefits when people are treated equally. </a:t>
            </a:r>
          </a:p>
        </p:txBody>
      </p:sp>
      <p:sp>
        <p:nvSpPr>
          <p:cNvPr id="7" name="Rectangle 6">
            <a:extLst>
              <a:ext uri="{FF2B5EF4-FFF2-40B4-BE49-F238E27FC236}">
                <a16:creationId xmlns:a16="http://schemas.microsoft.com/office/drawing/2014/main" id="{E709B4F0-24E0-4D17-A2B6-E3A7E3A7F340}"/>
              </a:ext>
            </a:extLst>
          </p:cNvPr>
          <p:cNvSpPr/>
          <p:nvPr/>
        </p:nvSpPr>
        <p:spPr>
          <a:xfrm>
            <a:off x="4489937" y="4519247"/>
            <a:ext cx="3212126" cy="110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Everyone gets the supports they need to participate, thus producing equity.</a:t>
            </a:r>
          </a:p>
        </p:txBody>
      </p:sp>
      <p:sp>
        <p:nvSpPr>
          <p:cNvPr id="8" name="Rectangle 7">
            <a:extLst>
              <a:ext uri="{FF2B5EF4-FFF2-40B4-BE49-F238E27FC236}">
                <a16:creationId xmlns:a16="http://schemas.microsoft.com/office/drawing/2014/main" id="{558AB2B6-3538-4B36-B828-B248F8DFA263}"/>
              </a:ext>
            </a:extLst>
          </p:cNvPr>
          <p:cNvSpPr/>
          <p:nvPr/>
        </p:nvSpPr>
        <p:spPr>
          <a:xfrm>
            <a:off x="1143001" y="123094"/>
            <a:ext cx="2690446" cy="110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Equality</a:t>
            </a:r>
          </a:p>
        </p:txBody>
      </p:sp>
      <p:sp>
        <p:nvSpPr>
          <p:cNvPr id="9" name="Rectangle 8">
            <a:extLst>
              <a:ext uri="{FF2B5EF4-FFF2-40B4-BE49-F238E27FC236}">
                <a16:creationId xmlns:a16="http://schemas.microsoft.com/office/drawing/2014/main" id="{6FD0BDB3-2E97-4607-8D21-CE0DF483ECEA}"/>
              </a:ext>
            </a:extLst>
          </p:cNvPr>
          <p:cNvSpPr/>
          <p:nvPr/>
        </p:nvSpPr>
        <p:spPr>
          <a:xfrm>
            <a:off x="4750776" y="123093"/>
            <a:ext cx="2690446" cy="110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Equity</a:t>
            </a:r>
          </a:p>
        </p:txBody>
      </p:sp>
      <p:sp>
        <p:nvSpPr>
          <p:cNvPr id="10" name="Rectangle 9">
            <a:extLst>
              <a:ext uri="{FF2B5EF4-FFF2-40B4-BE49-F238E27FC236}">
                <a16:creationId xmlns:a16="http://schemas.microsoft.com/office/drawing/2014/main" id="{E4721EAD-9F61-4952-8536-343C294907A0}"/>
              </a:ext>
            </a:extLst>
          </p:cNvPr>
          <p:cNvSpPr/>
          <p:nvPr/>
        </p:nvSpPr>
        <p:spPr>
          <a:xfrm>
            <a:off x="8099004" y="119507"/>
            <a:ext cx="3209544" cy="110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goal</a:t>
            </a:r>
          </a:p>
        </p:txBody>
      </p:sp>
      <p:sp>
        <p:nvSpPr>
          <p:cNvPr id="11" name="Rectangle 10">
            <a:extLst>
              <a:ext uri="{FF2B5EF4-FFF2-40B4-BE49-F238E27FC236}">
                <a16:creationId xmlns:a16="http://schemas.microsoft.com/office/drawing/2014/main" id="{DF48DE52-6122-4B1A-A88F-0603022B40B3}"/>
              </a:ext>
            </a:extLst>
          </p:cNvPr>
          <p:cNvSpPr/>
          <p:nvPr/>
        </p:nvSpPr>
        <p:spPr>
          <a:xfrm>
            <a:off x="8099004" y="4519246"/>
            <a:ext cx="3209544" cy="110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Everyone can participate without supports or accommodations because the cause of the inequity was addressed. The barrier was removed.</a:t>
            </a:r>
          </a:p>
        </p:txBody>
      </p:sp>
    </p:spTree>
    <p:extLst>
      <p:ext uri="{BB962C8B-B14F-4D97-AF65-F5344CB8AC3E}">
        <p14:creationId xmlns:p14="http://schemas.microsoft.com/office/powerpoint/2010/main" val="3226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Why evaluate our work on inclusion</a:t>
            </a:r>
            <a:endParaRPr lang="en-US" dirty="0"/>
          </a:p>
        </p:txBody>
      </p:sp>
      <p:sp>
        <p:nvSpPr>
          <p:cNvPr id="3" name="Content Placeholder 2"/>
          <p:cNvSpPr>
            <a:spLocks noGrp="1"/>
          </p:cNvSpPr>
          <p:nvPr>
            <p:ph idx="1"/>
          </p:nvPr>
        </p:nvSpPr>
        <p:spPr/>
        <p:txBody>
          <a:bodyPr>
            <a:normAutofit/>
          </a:bodyPr>
          <a:lstStyle/>
          <a:p>
            <a:pPr lvl="0"/>
            <a:r>
              <a:rPr lang="en-CA" dirty="0"/>
              <a:t>To assess the progress of inclusion work in our municipality</a:t>
            </a:r>
            <a:endParaRPr lang="en-US" dirty="0"/>
          </a:p>
          <a:p>
            <a:pPr lvl="0"/>
            <a:r>
              <a:rPr lang="en-CA" dirty="0"/>
              <a:t>To be able to communicate our progress to management, council, our community partners and other stakeholders</a:t>
            </a:r>
            <a:endParaRPr lang="en-US" dirty="0"/>
          </a:p>
          <a:p>
            <a:pPr lvl="0"/>
            <a:r>
              <a:rPr lang="en-CA" dirty="0"/>
              <a:t>To create a case for allocating resources to inclusion work</a:t>
            </a:r>
            <a:endParaRPr lang="en-US" dirty="0"/>
          </a:p>
          <a:p>
            <a:r>
              <a:rPr lang="en-CA" dirty="0"/>
              <a:t>To provide a framework which can be used to work with community partners to achieve common goals</a:t>
            </a:r>
            <a:endParaRPr lang="en-US" dirty="0"/>
          </a:p>
        </p:txBody>
      </p:sp>
      <p:sp>
        <p:nvSpPr>
          <p:cNvPr id="6" name="Slide Number Placeholder 5">
            <a:extLst>
              <a:ext uri="{FF2B5EF4-FFF2-40B4-BE49-F238E27FC236}">
                <a16:creationId xmlns:a16="http://schemas.microsoft.com/office/drawing/2014/main" id="{6120EB95-09FD-4363-9C65-729843930423}"/>
              </a:ext>
            </a:extLst>
          </p:cNvPr>
          <p:cNvSpPr>
            <a:spLocks noGrp="1"/>
          </p:cNvSpPr>
          <p:nvPr>
            <p:ph type="sldNum" sz="quarter" idx="4"/>
          </p:nvPr>
        </p:nvSpPr>
        <p:spPr/>
        <p:txBody>
          <a:bodyPr/>
          <a:lstStyle/>
          <a:p>
            <a:fld id="{90DAD608-5D97-4089-8DCD-0A3C9B048BDB}" type="slidenum">
              <a:rPr lang="en-US" smtClean="0"/>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6" y="2770216"/>
            <a:ext cx="11145691" cy="1035212"/>
          </a:xfrm>
        </p:spPr>
        <p:txBody>
          <a:bodyPr/>
          <a:lstStyle/>
          <a:p>
            <a:r>
              <a:rPr lang="en-US" sz="2800" dirty="0"/>
              <a:t>Introduction to AUMA’s </a:t>
            </a:r>
            <a:br>
              <a:rPr lang="en-US" dirty="0"/>
            </a:br>
            <a:r>
              <a:rPr lang="en-US" sz="4800" dirty="0"/>
              <a:t>Measuring Inclusion Tool </a:t>
            </a:r>
            <a:br>
              <a:rPr lang="en-US" sz="4800" dirty="0"/>
            </a:br>
            <a:r>
              <a:rPr lang="en-US" sz="4800" dirty="0"/>
              <a:t>for Municipal Governments</a:t>
            </a:r>
            <a:endParaRPr lang="en-US" sz="5400" dirty="0"/>
          </a:p>
        </p:txBody>
      </p:sp>
      <p:sp>
        <p:nvSpPr>
          <p:cNvPr id="3" name="Subtitle 2"/>
          <p:cNvSpPr>
            <a:spLocks noGrp="1"/>
          </p:cNvSpPr>
          <p:nvPr>
            <p:ph type="subTitle" idx="1"/>
          </p:nvPr>
        </p:nvSpPr>
        <p:spPr>
          <a:xfrm>
            <a:off x="3167743" y="4216490"/>
            <a:ext cx="8369834" cy="1683503"/>
          </a:xfrm>
        </p:spPr>
        <p:txBody>
          <a:bodyPr>
            <a:normAutofit/>
          </a:bodyPr>
          <a:lstStyle/>
          <a:p>
            <a:br>
              <a:rPr lang="en-US" dirty="0"/>
            </a:br>
            <a:r>
              <a:rPr lang="en-US" dirty="0"/>
              <a:t>Fall 2019</a:t>
            </a:r>
          </a:p>
        </p:txBody>
      </p:sp>
      <p:sp>
        <p:nvSpPr>
          <p:cNvPr id="4" name="Slide Number Placeholder 3">
            <a:extLst>
              <a:ext uri="{FF2B5EF4-FFF2-40B4-BE49-F238E27FC236}">
                <a16:creationId xmlns:a16="http://schemas.microsoft.com/office/drawing/2014/main" id="{0DAFB0DC-2224-402F-9C74-13C2F453E2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D608-5D97-4089-8DCD-0A3C9B048BDB}" type="slidenum">
              <a:rPr kumimoji="0" 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pic>
        <p:nvPicPr>
          <p:cNvPr id="6" name="Picture 5">
            <a:extLst>
              <a:ext uri="{FF2B5EF4-FFF2-40B4-BE49-F238E27FC236}">
                <a16:creationId xmlns:a16="http://schemas.microsoft.com/office/drawing/2014/main" id="{5F027108-CBD2-4E30-91CB-21259A1A90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384" y="4196758"/>
            <a:ext cx="4887257" cy="1560418"/>
          </a:xfrm>
          <a:prstGeom prst="rect">
            <a:avLst/>
          </a:prstGeom>
        </p:spPr>
      </p:pic>
    </p:spTree>
    <p:extLst>
      <p:ext uri="{BB962C8B-B14F-4D97-AF65-F5344CB8AC3E}">
        <p14:creationId xmlns:p14="http://schemas.microsoft.com/office/powerpoint/2010/main" val="282742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146FB-EC75-47BB-BA55-DCF5B293B7C1}"/>
              </a:ext>
            </a:extLst>
          </p:cNvPr>
          <p:cNvSpPr>
            <a:spLocks noGrp="1"/>
          </p:cNvSpPr>
          <p:nvPr>
            <p:ph idx="1"/>
          </p:nvPr>
        </p:nvSpPr>
        <p:spPr>
          <a:xfrm>
            <a:off x="6096000" y="1669976"/>
            <a:ext cx="5384799" cy="4068636"/>
          </a:xfrm>
        </p:spPr>
        <p:txBody>
          <a:bodyPr>
            <a:normAutofit/>
          </a:bodyPr>
          <a:lstStyle/>
          <a:p>
            <a:r>
              <a:rPr lang="en-US" dirty="0"/>
              <a:t>Advocates on behalf of urban municipalities and also delivers numerous business services to support municipal needs.</a:t>
            </a:r>
          </a:p>
          <a:p>
            <a:r>
              <a:rPr lang="en-US" dirty="0"/>
              <a:t>AUMA’s Welcoming and Inclusive Communities (WIC) initiative offers tools and resources to overcome issues of social exclusion.</a:t>
            </a:r>
          </a:p>
        </p:txBody>
      </p:sp>
      <p:sp>
        <p:nvSpPr>
          <p:cNvPr id="3" name="Title 2">
            <a:extLst>
              <a:ext uri="{FF2B5EF4-FFF2-40B4-BE49-F238E27FC236}">
                <a16:creationId xmlns:a16="http://schemas.microsoft.com/office/drawing/2014/main" id="{838CA885-0A21-42BE-B234-A51C06669811}"/>
              </a:ext>
            </a:extLst>
          </p:cNvPr>
          <p:cNvSpPr>
            <a:spLocks noGrp="1"/>
          </p:cNvSpPr>
          <p:nvPr>
            <p:ph type="title"/>
          </p:nvPr>
        </p:nvSpPr>
        <p:spPr>
          <a:xfrm>
            <a:off x="650702" y="822960"/>
            <a:ext cx="9712498" cy="614901"/>
          </a:xfrm>
        </p:spPr>
        <p:txBody>
          <a:bodyPr>
            <a:normAutofit fontScale="90000"/>
          </a:bodyPr>
          <a:lstStyle/>
          <a:p>
            <a:r>
              <a:rPr lang="en-US" dirty="0"/>
              <a:t>Who is AUMA</a:t>
            </a:r>
          </a:p>
        </p:txBody>
      </p:sp>
      <p:sp>
        <p:nvSpPr>
          <p:cNvPr id="4" name="Slide Number Placeholder 3">
            <a:extLst>
              <a:ext uri="{FF2B5EF4-FFF2-40B4-BE49-F238E27FC236}">
                <a16:creationId xmlns:a16="http://schemas.microsoft.com/office/drawing/2014/main" id="{3B3E036E-5ED5-4EB8-87BE-653FE23815C4}"/>
              </a:ext>
            </a:extLst>
          </p:cNvPr>
          <p:cNvSpPr>
            <a:spLocks noGrp="1"/>
          </p:cNvSpPr>
          <p:nvPr>
            <p:ph type="sldNum" sz="quarter" idx="12"/>
          </p:nvPr>
        </p:nvSpPr>
        <p:spPr/>
        <p:txBody>
          <a:bodyPr/>
          <a:lstStyle/>
          <a:p>
            <a:fld id="{90DAD608-5D97-4089-8DCD-0A3C9B048BDB}" type="slidenum">
              <a:rPr lang="en-US" smtClean="0"/>
              <a:pPr/>
              <a:t>9</a:t>
            </a:fld>
            <a:endParaRPr lang="en-US" dirty="0"/>
          </a:p>
        </p:txBody>
      </p:sp>
      <p:pic>
        <p:nvPicPr>
          <p:cNvPr id="6" name="Picture 5">
            <a:extLst>
              <a:ext uri="{FF2B5EF4-FFF2-40B4-BE49-F238E27FC236}">
                <a16:creationId xmlns:a16="http://schemas.microsoft.com/office/drawing/2014/main" id="{4843C071-7D31-4211-B5A6-2B370FDED9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97" y="5396089"/>
            <a:ext cx="2577525" cy="822960"/>
          </a:xfrm>
          <a:prstGeom prst="rect">
            <a:avLst/>
          </a:prstGeom>
        </p:spPr>
      </p:pic>
      <p:sp>
        <p:nvSpPr>
          <p:cNvPr id="5" name="Rectangle: Rounded Corners 4">
            <a:extLst>
              <a:ext uri="{FF2B5EF4-FFF2-40B4-BE49-F238E27FC236}">
                <a16:creationId xmlns:a16="http://schemas.microsoft.com/office/drawing/2014/main" id="{5F64D8AB-1CC5-4246-9A0B-7339D0302C8C}"/>
              </a:ext>
            </a:extLst>
          </p:cNvPr>
          <p:cNvSpPr/>
          <p:nvPr/>
        </p:nvSpPr>
        <p:spPr>
          <a:xfrm>
            <a:off x="650702" y="1638729"/>
            <a:ext cx="5088834" cy="3580541"/>
          </a:xfrm>
          <a:prstGeom prst="roundRect">
            <a:avLst/>
          </a:prstGeom>
          <a:solidFill>
            <a:srgbClr val="67823A"/>
          </a:solidFill>
          <a:ln>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a:t>
            </a:r>
            <a:r>
              <a:rPr lang="en-US" sz="2400" b="1" dirty="0"/>
              <a:t>Alberta Urban Municipalities Association </a:t>
            </a:r>
            <a:r>
              <a:rPr lang="en-US" sz="2400" dirty="0"/>
              <a:t>(AUMA) represents Alberta’s urban municipalities − including cities, towns, villages, summer villages, and specialized municipalities.</a:t>
            </a:r>
          </a:p>
        </p:txBody>
      </p:sp>
    </p:spTree>
    <p:extLst>
      <p:ext uri="{BB962C8B-B14F-4D97-AF65-F5344CB8AC3E}">
        <p14:creationId xmlns:p14="http://schemas.microsoft.com/office/powerpoint/2010/main" val="22114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2060"/>
      </a:dk1>
      <a:lt1>
        <a:srgbClr val="FFFFFF"/>
      </a:lt1>
      <a:dk2>
        <a:srgbClr val="023160"/>
      </a:dk2>
      <a:lt2>
        <a:srgbClr val="E7E6E6"/>
      </a:lt2>
      <a:accent1>
        <a:srgbClr val="4472C4"/>
      </a:accent1>
      <a:accent2>
        <a:srgbClr val="7F7F7F"/>
      </a:accent2>
      <a:accent3>
        <a:srgbClr val="A5A5A5"/>
      </a:accent3>
      <a:accent4>
        <a:srgbClr val="B4C6E7"/>
      </a:accent4>
      <a:accent5>
        <a:srgbClr val="4472C4"/>
      </a:accent5>
      <a:accent6>
        <a:srgbClr val="70AD47"/>
      </a:accent6>
      <a:hlink>
        <a:srgbClr val="0563C1"/>
      </a:hlink>
      <a:folHlink>
        <a:srgbClr val="954F72"/>
      </a:folHlink>
    </a:clrScheme>
    <a:fontScheme name="Default Font">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AUMA Convention" id="{99E12D79-38D9-40C4-AC9C-79B66CD58302}" vid="{434D2B92-3D3B-4209-A00F-320CB3A5B0E6}"/>
    </a:ext>
  </a:extLst>
</a:theme>
</file>

<file path=ppt/theme/theme2.xml><?xml version="1.0" encoding="utf-8"?>
<a:theme xmlns:a="http://schemas.openxmlformats.org/drawingml/2006/main" name="WIC-PP Template August 8 14 - Copy">
  <a:themeElements>
    <a:clrScheme name="WIC">
      <a:dk1>
        <a:sysClr val="windowText" lastClr="000000"/>
      </a:dk1>
      <a:lt1>
        <a:sysClr val="window" lastClr="FFFFFF"/>
      </a:lt1>
      <a:dk2>
        <a:srgbClr val="BBBDC0"/>
      </a:dk2>
      <a:lt2>
        <a:srgbClr val="E7E6E6"/>
      </a:lt2>
      <a:accent1>
        <a:srgbClr val="83C1EA"/>
      </a:accent1>
      <a:accent2>
        <a:srgbClr val="C8B82F"/>
      </a:accent2>
      <a:accent3>
        <a:srgbClr val="F4801F"/>
      </a:accent3>
      <a:accent4>
        <a:srgbClr val="FFC000"/>
      </a:accent4>
      <a:accent5>
        <a:srgbClr val="EB148D"/>
      </a:accent5>
      <a:accent6>
        <a:srgbClr val="FFFFFF"/>
      </a:accent6>
      <a:hlink>
        <a:srgbClr val="83C1EA"/>
      </a:hlink>
      <a:folHlink>
        <a:srgbClr val="F68A2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EA0B14-4B70-404A-BCF8-B55F1F80CCFA}" vid="{AA7782BE-6788-4B75-A3E0-C6CB43BCD6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_x0020_Created xmlns="b5f81835-bde6-4b20-aadb-c28ad965b69c">2019-10-08T06:00:00+00:00</Date_x0020_Created>
    <Program xmlns="b5f81835-bde6-4b20-aadb-c28ad965b69c">WICAP</Program>
    <Document_x0020_Type xmlns="b5f81835-bde6-4b20-aadb-c28ad965b69c">Resources for members</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B8A9F43914DE49AB60BD3F9CB0AE58" ma:contentTypeVersion="6" ma:contentTypeDescription="Create a new document." ma:contentTypeScope="" ma:versionID="0ae8bf8114e1f0857bdcd556154f42a8">
  <xsd:schema xmlns:xsd="http://www.w3.org/2001/XMLSchema" xmlns:xs="http://www.w3.org/2001/XMLSchema" xmlns:p="http://schemas.microsoft.com/office/2006/metadata/properties" xmlns:ns2="b5f81835-bde6-4b20-aadb-c28ad965b69c" targetNamespace="http://schemas.microsoft.com/office/2006/metadata/properties" ma:root="true" ma:fieldsID="df3f42af0519d31fc7b3a2c0175b795f" ns2:_="">
    <xsd:import namespace="b5f81835-bde6-4b20-aadb-c28ad965b69c"/>
    <xsd:element name="properties">
      <xsd:complexType>
        <xsd:sequence>
          <xsd:element name="documentManagement">
            <xsd:complexType>
              <xsd:all>
                <xsd:element ref="ns2:Program"/>
                <xsd:element ref="ns2:Date_x0020_Created"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81835-bde6-4b20-aadb-c28ad965b69c" elementFormDefault="qualified">
    <xsd:import namespace="http://schemas.microsoft.com/office/2006/documentManagement/types"/>
    <xsd:import namespace="http://schemas.microsoft.com/office/infopath/2007/PartnerControls"/>
    <xsd:element name="Program" ma:index="8" ma:displayName="Program" ma:format="Dropdown" ma:internalName="Program">
      <xsd:simpleType>
        <xsd:restriction base="dms:Choice">
          <xsd:enumeration value="WIC"/>
          <xsd:enumeration value="CTA"/>
          <xsd:enumeration value="WIC/CTA"/>
          <xsd:enumeration value="WICAP"/>
        </xsd:restriction>
      </xsd:simpleType>
    </xsd:element>
    <xsd:element name="Date_x0020_Created" ma:index="9" nillable="true" ma:displayName="Date Created" ma:format="DateOnly" ma:internalName="Date_x0020_Created">
      <xsd:simpleType>
        <xsd:restriction base="dms:DateTime"/>
      </xsd:simpleType>
    </xsd:element>
    <xsd:element name="Document_x0020_Type" ma:index="10" nillable="true" ma:displayName="Document Type" ma:format="Dropdown" ma:internalName="Document_x0020_Type">
      <xsd:simpleType>
        <xsd:restriction base="dms:Choice">
          <xsd:enumeration value="Contracts"/>
          <xsd:enumeration value="Financials"/>
          <xsd:enumeration value="Promotions"/>
          <xsd:enumeration value="Correspondence"/>
          <xsd:enumeration value="Events"/>
          <xsd:enumeration value="Member initiatives"/>
          <xsd:enumeration value="Resources for members"/>
          <xsd:enumeration value="Resources from external"/>
          <xsd:enumeration value="Advisory Committee"/>
          <xsd:enumeration value="WIC Info Sharing Committee"/>
          <xsd:enumeration value="Strategic Planning"/>
          <xsd:enumeration value="Grant Status Re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1B934-81FD-410B-B0AC-95F4B6FBB60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b5f81835-bde6-4b20-aadb-c28ad965b69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8D347D9-9A53-4142-9342-00A778446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81835-bde6-4b20-aadb-c28ad965b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C7F798-8113-4E2B-BCF3-7DB3F602B9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1696</TotalTime>
  <Words>3742</Words>
  <Application>Microsoft Office PowerPoint</Application>
  <PresentationFormat>Widescreen</PresentationFormat>
  <Paragraphs>311</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Tahoma</vt:lpstr>
      <vt:lpstr>Wingdings</vt:lpstr>
      <vt:lpstr>Office Theme</vt:lpstr>
      <vt:lpstr>WIC-PP Template August 8 14 - Copy</vt:lpstr>
      <vt:lpstr>Evaluating the Inclusiveness  of our Municipal Government</vt:lpstr>
      <vt:lpstr>Agenda</vt:lpstr>
      <vt:lpstr>What is diversity and inclusion?</vt:lpstr>
      <vt:lpstr>What is an inclusive community?</vt:lpstr>
      <vt:lpstr>Why our municipal government should support inclusion</vt:lpstr>
      <vt:lpstr>PowerPoint Presentation</vt:lpstr>
      <vt:lpstr>Why evaluate our work on inclusion</vt:lpstr>
      <vt:lpstr>Introduction to AUMA’s  Measuring Inclusion Tool  for Municipal Governments</vt:lpstr>
      <vt:lpstr>Who is AUMA</vt:lpstr>
      <vt:lpstr>Overview of the Measuring Inclusion Tool</vt:lpstr>
      <vt:lpstr>Areas of Focus</vt:lpstr>
      <vt:lpstr>Levels of inclusion</vt:lpstr>
      <vt:lpstr>PowerPoint Presentation</vt:lpstr>
      <vt:lpstr>Example</vt:lpstr>
      <vt:lpstr>Key items to know</vt:lpstr>
      <vt:lpstr>How will this information be used</vt:lpstr>
      <vt:lpstr>PowerPoint Presentation</vt:lpstr>
      <vt:lpstr>Instructions for electronic users</vt:lpstr>
      <vt:lpstr>More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 Stackhouse</dc:creator>
  <cp:lastModifiedBy>Darren Reedy</cp:lastModifiedBy>
  <cp:revision>124</cp:revision>
  <dcterms:created xsi:type="dcterms:W3CDTF">2017-09-21T01:41:50Z</dcterms:created>
  <dcterms:modified xsi:type="dcterms:W3CDTF">2019-10-08T19:43:12Z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0x010100E4B8A9F43914DE49AB60BD3F9CB0AE58</vt:lpwstr>
  </property>
</Properties>
</file>